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5" r:id="rId2"/>
    <p:sldMasterId id="2147483669" r:id="rId3"/>
  </p:sldMasterIdLst>
  <p:notesMasterIdLst>
    <p:notesMasterId r:id="rId26"/>
  </p:notesMasterIdLst>
  <p:sldIdLst>
    <p:sldId id="310" r:id="rId4"/>
    <p:sldId id="306" r:id="rId5"/>
    <p:sldId id="328" r:id="rId6"/>
    <p:sldId id="281" r:id="rId7"/>
    <p:sldId id="304" r:id="rId8"/>
    <p:sldId id="307" r:id="rId9"/>
    <p:sldId id="308" r:id="rId10"/>
    <p:sldId id="316" r:id="rId11"/>
    <p:sldId id="317" r:id="rId12"/>
    <p:sldId id="333" r:id="rId13"/>
    <p:sldId id="334" r:id="rId14"/>
    <p:sldId id="312" r:id="rId15"/>
    <p:sldId id="311" r:id="rId16"/>
    <p:sldId id="313" r:id="rId17"/>
    <p:sldId id="314" r:id="rId18"/>
    <p:sldId id="315" r:id="rId19"/>
    <p:sldId id="318" r:id="rId20"/>
    <p:sldId id="325" r:id="rId21"/>
    <p:sldId id="326" r:id="rId22"/>
    <p:sldId id="327" r:id="rId23"/>
    <p:sldId id="335" r:id="rId24"/>
    <p:sldId id="331"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5" autoAdjust="0"/>
    <p:restoredTop sz="93995" autoAdjust="0"/>
  </p:normalViewPr>
  <p:slideViewPr>
    <p:cSldViewPr snapToGrid="0">
      <p:cViewPr varScale="1">
        <p:scale>
          <a:sx n="108" d="100"/>
          <a:sy n="108" d="100"/>
        </p:scale>
        <p:origin x="10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D6878-2FBE-4115-A5A7-01A91E60B4F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571E9DBE-95B5-46B0-8578-3B566C745EE0}">
      <dgm:prSet phldrT="[Teksti]"/>
      <dgm:spPr/>
      <dgm:t>
        <a:bodyPr/>
        <a:lstStyle/>
        <a:p>
          <a:r>
            <a:rPr lang="fi-FI" dirty="0" smtClean="0"/>
            <a:t>TE-palveluiden uudelleen muotoilu</a:t>
          </a:r>
          <a:endParaRPr lang="fi-FI" dirty="0"/>
        </a:p>
      </dgm:t>
    </dgm:pt>
    <dgm:pt modelId="{D647A238-3A2F-41DB-ACF8-6F66CFC03B5D}" type="parTrans" cxnId="{4920AB40-630A-47CA-B14F-24169D618A7E}">
      <dgm:prSet/>
      <dgm:spPr/>
      <dgm:t>
        <a:bodyPr/>
        <a:lstStyle/>
        <a:p>
          <a:endParaRPr lang="fi-FI"/>
        </a:p>
      </dgm:t>
    </dgm:pt>
    <dgm:pt modelId="{6F4B7178-B603-4E8C-B17E-5FB3C31C60B4}" type="sibTrans" cxnId="{4920AB40-630A-47CA-B14F-24169D618A7E}">
      <dgm:prSet/>
      <dgm:spPr/>
      <dgm:t>
        <a:bodyPr/>
        <a:lstStyle/>
        <a:p>
          <a:endParaRPr lang="fi-FI"/>
        </a:p>
      </dgm:t>
    </dgm:pt>
    <dgm:pt modelId="{D57FA0D5-FB26-4D56-B28D-0C1F9C4C0540}">
      <dgm:prSet phldrT="[Teksti]"/>
      <dgm:spPr/>
      <dgm:t>
        <a:bodyPr/>
        <a:lstStyle/>
        <a:p>
          <a:r>
            <a:rPr lang="fi-FI" dirty="0" smtClean="0"/>
            <a:t>Hankinnoilla työllistämisen vauhdittaminen</a:t>
          </a:r>
          <a:endParaRPr lang="fi-FI" dirty="0"/>
        </a:p>
      </dgm:t>
    </dgm:pt>
    <dgm:pt modelId="{BE6044AF-A191-4929-9F51-BD8162DE1D7D}" type="parTrans" cxnId="{B3572D73-BF11-4D93-8391-FBF0EEE3B304}">
      <dgm:prSet/>
      <dgm:spPr/>
      <dgm:t>
        <a:bodyPr/>
        <a:lstStyle/>
        <a:p>
          <a:endParaRPr lang="fi-FI"/>
        </a:p>
      </dgm:t>
    </dgm:pt>
    <dgm:pt modelId="{26302253-4AEC-4B56-8B0C-3D46A37BDDC5}" type="sibTrans" cxnId="{B3572D73-BF11-4D93-8391-FBF0EEE3B304}">
      <dgm:prSet/>
      <dgm:spPr/>
      <dgm:t>
        <a:bodyPr/>
        <a:lstStyle/>
        <a:p>
          <a:endParaRPr lang="fi-FI"/>
        </a:p>
      </dgm:t>
    </dgm:pt>
    <dgm:pt modelId="{A9E08D9E-737B-4007-92D5-D9C4F47EC205}">
      <dgm:prSet phldrT="[Teksti]"/>
      <dgm:spPr/>
      <dgm:t>
        <a:bodyPr/>
        <a:lstStyle/>
        <a:p>
          <a:r>
            <a:rPr lang="fi-FI" dirty="0" smtClean="0"/>
            <a:t>Yhteiskunnallisten yritysten strategian valmistelu</a:t>
          </a:r>
          <a:endParaRPr lang="fi-FI" dirty="0"/>
        </a:p>
      </dgm:t>
    </dgm:pt>
    <dgm:pt modelId="{404AEDA1-A8C4-4058-AB05-23A85E2F7415}" type="parTrans" cxnId="{3D1023A9-5803-4FBD-B841-EA8C679E8538}">
      <dgm:prSet/>
      <dgm:spPr/>
      <dgm:t>
        <a:bodyPr/>
        <a:lstStyle/>
        <a:p>
          <a:endParaRPr lang="fi-FI"/>
        </a:p>
      </dgm:t>
    </dgm:pt>
    <dgm:pt modelId="{6D2CC439-1275-4150-8A42-DF3014991101}" type="sibTrans" cxnId="{3D1023A9-5803-4FBD-B841-EA8C679E8538}">
      <dgm:prSet/>
      <dgm:spPr/>
      <dgm:t>
        <a:bodyPr/>
        <a:lstStyle/>
        <a:p>
          <a:endParaRPr lang="fi-FI"/>
        </a:p>
      </dgm:t>
    </dgm:pt>
    <dgm:pt modelId="{72CC6D72-80A0-412B-99C5-AC40F5EF4D68}">
      <dgm:prSet phldrT="[Teksti]"/>
      <dgm:spPr/>
      <dgm:t>
        <a:bodyPr/>
        <a:lstStyle/>
        <a:p>
          <a:r>
            <a:rPr lang="fi-FI" dirty="0" smtClean="0"/>
            <a:t>Välittäjä Oy:n perustaminen</a:t>
          </a:r>
          <a:endParaRPr lang="fi-FI" dirty="0"/>
        </a:p>
      </dgm:t>
    </dgm:pt>
    <dgm:pt modelId="{4535CE7F-AFE7-4BE0-AB08-3422D9CECAE9}" type="parTrans" cxnId="{F0C1EBCB-268C-4078-B620-D105E647C904}">
      <dgm:prSet/>
      <dgm:spPr/>
      <dgm:t>
        <a:bodyPr/>
        <a:lstStyle/>
        <a:p>
          <a:endParaRPr lang="fi-FI"/>
        </a:p>
      </dgm:t>
    </dgm:pt>
    <dgm:pt modelId="{FEED01CB-4AAE-442D-955F-2FE0EB1342F2}" type="sibTrans" cxnId="{F0C1EBCB-268C-4078-B620-D105E647C904}">
      <dgm:prSet/>
      <dgm:spPr/>
      <dgm:t>
        <a:bodyPr/>
        <a:lstStyle/>
        <a:p>
          <a:endParaRPr lang="fi-FI"/>
        </a:p>
      </dgm:t>
    </dgm:pt>
    <dgm:pt modelId="{58C244C7-1119-4E28-9299-5039DE298BA8}" type="pres">
      <dgm:prSet presAssocID="{6A6D6878-2FBE-4115-A5A7-01A91E60B4FB}" presName="Name0" presStyleCnt="0">
        <dgm:presLayoutVars>
          <dgm:chMax val="7"/>
          <dgm:chPref val="7"/>
          <dgm:dir/>
        </dgm:presLayoutVars>
      </dgm:prSet>
      <dgm:spPr/>
      <dgm:t>
        <a:bodyPr/>
        <a:lstStyle/>
        <a:p>
          <a:endParaRPr lang="fi-FI"/>
        </a:p>
      </dgm:t>
    </dgm:pt>
    <dgm:pt modelId="{9B9857BE-2C3E-4264-84E6-7E0CDBE6881B}" type="pres">
      <dgm:prSet presAssocID="{6A6D6878-2FBE-4115-A5A7-01A91E60B4FB}" presName="Name1" presStyleCnt="0"/>
      <dgm:spPr/>
    </dgm:pt>
    <dgm:pt modelId="{CBE52E46-FC1F-49A8-B9BC-DCFFC5965C8C}" type="pres">
      <dgm:prSet presAssocID="{6A6D6878-2FBE-4115-A5A7-01A91E60B4FB}" presName="cycle" presStyleCnt="0"/>
      <dgm:spPr/>
    </dgm:pt>
    <dgm:pt modelId="{13CC0DFE-0F40-422B-A91B-08C3C1F4A1F6}" type="pres">
      <dgm:prSet presAssocID="{6A6D6878-2FBE-4115-A5A7-01A91E60B4FB}" presName="srcNode" presStyleLbl="node1" presStyleIdx="0" presStyleCnt="4"/>
      <dgm:spPr/>
    </dgm:pt>
    <dgm:pt modelId="{CBD0BAF5-6524-4DE2-8475-D8AAAB5A7F61}" type="pres">
      <dgm:prSet presAssocID="{6A6D6878-2FBE-4115-A5A7-01A91E60B4FB}" presName="conn" presStyleLbl="parChTrans1D2" presStyleIdx="0" presStyleCnt="1"/>
      <dgm:spPr/>
      <dgm:t>
        <a:bodyPr/>
        <a:lstStyle/>
        <a:p>
          <a:endParaRPr lang="fi-FI"/>
        </a:p>
      </dgm:t>
    </dgm:pt>
    <dgm:pt modelId="{8FC28607-65F5-4340-AF19-83AE5EE5B963}" type="pres">
      <dgm:prSet presAssocID="{6A6D6878-2FBE-4115-A5A7-01A91E60B4FB}" presName="extraNode" presStyleLbl="node1" presStyleIdx="0" presStyleCnt="4"/>
      <dgm:spPr/>
    </dgm:pt>
    <dgm:pt modelId="{82653D0C-8B1A-4FFA-A3F1-E709100D129A}" type="pres">
      <dgm:prSet presAssocID="{6A6D6878-2FBE-4115-A5A7-01A91E60B4FB}" presName="dstNode" presStyleLbl="node1" presStyleIdx="0" presStyleCnt="4"/>
      <dgm:spPr/>
    </dgm:pt>
    <dgm:pt modelId="{50756932-824F-4F40-ABC5-94089F444C45}" type="pres">
      <dgm:prSet presAssocID="{571E9DBE-95B5-46B0-8578-3B566C745EE0}" presName="text_1" presStyleLbl="node1" presStyleIdx="0" presStyleCnt="4">
        <dgm:presLayoutVars>
          <dgm:bulletEnabled val="1"/>
        </dgm:presLayoutVars>
      </dgm:prSet>
      <dgm:spPr/>
      <dgm:t>
        <a:bodyPr/>
        <a:lstStyle/>
        <a:p>
          <a:endParaRPr lang="fi-FI"/>
        </a:p>
      </dgm:t>
    </dgm:pt>
    <dgm:pt modelId="{30698F11-DC6C-4AAF-8942-5B74B7C48B79}" type="pres">
      <dgm:prSet presAssocID="{571E9DBE-95B5-46B0-8578-3B566C745EE0}" presName="accent_1" presStyleCnt="0"/>
      <dgm:spPr/>
    </dgm:pt>
    <dgm:pt modelId="{C0746D1F-2D1A-490C-8613-3F8B6E550A6B}" type="pres">
      <dgm:prSet presAssocID="{571E9DBE-95B5-46B0-8578-3B566C745EE0}" presName="accentRepeatNode" presStyleLbl="solidFgAcc1" presStyleIdx="0" presStyleCnt="4"/>
      <dgm:spPr/>
    </dgm:pt>
    <dgm:pt modelId="{13EF8AAE-3CE7-4D10-AA68-624694F7157B}" type="pres">
      <dgm:prSet presAssocID="{D57FA0D5-FB26-4D56-B28D-0C1F9C4C0540}" presName="text_2" presStyleLbl="node1" presStyleIdx="1" presStyleCnt="4">
        <dgm:presLayoutVars>
          <dgm:bulletEnabled val="1"/>
        </dgm:presLayoutVars>
      </dgm:prSet>
      <dgm:spPr/>
      <dgm:t>
        <a:bodyPr/>
        <a:lstStyle/>
        <a:p>
          <a:endParaRPr lang="fi-FI"/>
        </a:p>
      </dgm:t>
    </dgm:pt>
    <dgm:pt modelId="{6F940CC3-4915-4494-8B30-155101F23565}" type="pres">
      <dgm:prSet presAssocID="{D57FA0D5-FB26-4D56-B28D-0C1F9C4C0540}" presName="accent_2" presStyleCnt="0"/>
      <dgm:spPr/>
    </dgm:pt>
    <dgm:pt modelId="{5E8EE826-13DE-4DBC-BDF9-F2F975A16F21}" type="pres">
      <dgm:prSet presAssocID="{D57FA0D5-FB26-4D56-B28D-0C1F9C4C0540}" presName="accentRepeatNode" presStyleLbl="solidFgAcc1" presStyleIdx="1" presStyleCnt="4"/>
      <dgm:spPr/>
    </dgm:pt>
    <dgm:pt modelId="{B624EAD3-D7C0-48D7-82EA-8054B38FD6D2}" type="pres">
      <dgm:prSet presAssocID="{A9E08D9E-737B-4007-92D5-D9C4F47EC205}" presName="text_3" presStyleLbl="node1" presStyleIdx="2" presStyleCnt="4">
        <dgm:presLayoutVars>
          <dgm:bulletEnabled val="1"/>
        </dgm:presLayoutVars>
      </dgm:prSet>
      <dgm:spPr/>
      <dgm:t>
        <a:bodyPr/>
        <a:lstStyle/>
        <a:p>
          <a:endParaRPr lang="fi-FI"/>
        </a:p>
      </dgm:t>
    </dgm:pt>
    <dgm:pt modelId="{ADC6B1F5-2317-418E-8D8D-D031C3C9D58A}" type="pres">
      <dgm:prSet presAssocID="{A9E08D9E-737B-4007-92D5-D9C4F47EC205}" presName="accent_3" presStyleCnt="0"/>
      <dgm:spPr/>
    </dgm:pt>
    <dgm:pt modelId="{C932210D-F355-4CD9-ACD7-55D25D06100A}" type="pres">
      <dgm:prSet presAssocID="{A9E08D9E-737B-4007-92D5-D9C4F47EC205}" presName="accentRepeatNode" presStyleLbl="solidFgAcc1" presStyleIdx="2" presStyleCnt="4"/>
      <dgm:spPr/>
    </dgm:pt>
    <dgm:pt modelId="{04EB2985-8F2F-4FA4-8A84-79CC36BF88EE}" type="pres">
      <dgm:prSet presAssocID="{72CC6D72-80A0-412B-99C5-AC40F5EF4D68}" presName="text_4" presStyleLbl="node1" presStyleIdx="3" presStyleCnt="4">
        <dgm:presLayoutVars>
          <dgm:bulletEnabled val="1"/>
        </dgm:presLayoutVars>
      </dgm:prSet>
      <dgm:spPr/>
      <dgm:t>
        <a:bodyPr/>
        <a:lstStyle/>
        <a:p>
          <a:endParaRPr lang="fi-FI"/>
        </a:p>
      </dgm:t>
    </dgm:pt>
    <dgm:pt modelId="{BB4ECB44-E9AD-4412-90D7-A3652805EE29}" type="pres">
      <dgm:prSet presAssocID="{72CC6D72-80A0-412B-99C5-AC40F5EF4D68}" presName="accent_4" presStyleCnt="0"/>
      <dgm:spPr/>
    </dgm:pt>
    <dgm:pt modelId="{96CBB10B-091B-4568-97AD-DD2FE36B6F05}" type="pres">
      <dgm:prSet presAssocID="{72CC6D72-80A0-412B-99C5-AC40F5EF4D68}" presName="accentRepeatNode" presStyleLbl="solidFgAcc1" presStyleIdx="3" presStyleCnt="4"/>
      <dgm:spPr/>
    </dgm:pt>
  </dgm:ptLst>
  <dgm:cxnLst>
    <dgm:cxn modelId="{AEF3476B-FBCA-4D14-83CB-002575C52050}" type="presOf" srcId="{571E9DBE-95B5-46B0-8578-3B566C745EE0}" destId="{50756932-824F-4F40-ABC5-94089F444C45}" srcOrd="0" destOrd="0" presId="urn:microsoft.com/office/officeart/2008/layout/VerticalCurvedList"/>
    <dgm:cxn modelId="{A4A7BEDE-AF0D-4181-9C82-C3710DD7B0AE}" type="presOf" srcId="{6F4B7178-B603-4E8C-B17E-5FB3C31C60B4}" destId="{CBD0BAF5-6524-4DE2-8475-D8AAAB5A7F61}" srcOrd="0" destOrd="0" presId="urn:microsoft.com/office/officeart/2008/layout/VerticalCurvedList"/>
    <dgm:cxn modelId="{B3572D73-BF11-4D93-8391-FBF0EEE3B304}" srcId="{6A6D6878-2FBE-4115-A5A7-01A91E60B4FB}" destId="{D57FA0D5-FB26-4D56-B28D-0C1F9C4C0540}" srcOrd="1" destOrd="0" parTransId="{BE6044AF-A191-4929-9F51-BD8162DE1D7D}" sibTransId="{26302253-4AEC-4B56-8B0C-3D46A37BDDC5}"/>
    <dgm:cxn modelId="{CD26031D-00E6-49F5-A2BA-0427450B1E3C}" type="presOf" srcId="{A9E08D9E-737B-4007-92D5-D9C4F47EC205}" destId="{B624EAD3-D7C0-48D7-82EA-8054B38FD6D2}" srcOrd="0" destOrd="0" presId="urn:microsoft.com/office/officeart/2008/layout/VerticalCurvedList"/>
    <dgm:cxn modelId="{374F3D8B-44CD-4343-AA8A-E1F795E34026}" type="presOf" srcId="{6A6D6878-2FBE-4115-A5A7-01A91E60B4FB}" destId="{58C244C7-1119-4E28-9299-5039DE298BA8}" srcOrd="0" destOrd="0" presId="urn:microsoft.com/office/officeart/2008/layout/VerticalCurvedList"/>
    <dgm:cxn modelId="{2C90CCE8-BEB1-4659-9800-A8EE0BEA574B}" type="presOf" srcId="{72CC6D72-80A0-412B-99C5-AC40F5EF4D68}" destId="{04EB2985-8F2F-4FA4-8A84-79CC36BF88EE}" srcOrd="0" destOrd="0" presId="urn:microsoft.com/office/officeart/2008/layout/VerticalCurvedList"/>
    <dgm:cxn modelId="{1D307358-F928-470F-B21F-7BE2A4FFA08A}" type="presOf" srcId="{D57FA0D5-FB26-4D56-B28D-0C1F9C4C0540}" destId="{13EF8AAE-3CE7-4D10-AA68-624694F7157B}" srcOrd="0" destOrd="0" presId="urn:microsoft.com/office/officeart/2008/layout/VerticalCurvedList"/>
    <dgm:cxn modelId="{3D1023A9-5803-4FBD-B841-EA8C679E8538}" srcId="{6A6D6878-2FBE-4115-A5A7-01A91E60B4FB}" destId="{A9E08D9E-737B-4007-92D5-D9C4F47EC205}" srcOrd="2" destOrd="0" parTransId="{404AEDA1-A8C4-4058-AB05-23A85E2F7415}" sibTransId="{6D2CC439-1275-4150-8A42-DF3014991101}"/>
    <dgm:cxn modelId="{F0C1EBCB-268C-4078-B620-D105E647C904}" srcId="{6A6D6878-2FBE-4115-A5A7-01A91E60B4FB}" destId="{72CC6D72-80A0-412B-99C5-AC40F5EF4D68}" srcOrd="3" destOrd="0" parTransId="{4535CE7F-AFE7-4BE0-AB08-3422D9CECAE9}" sibTransId="{FEED01CB-4AAE-442D-955F-2FE0EB1342F2}"/>
    <dgm:cxn modelId="{4920AB40-630A-47CA-B14F-24169D618A7E}" srcId="{6A6D6878-2FBE-4115-A5A7-01A91E60B4FB}" destId="{571E9DBE-95B5-46B0-8578-3B566C745EE0}" srcOrd="0" destOrd="0" parTransId="{D647A238-3A2F-41DB-ACF8-6F66CFC03B5D}" sibTransId="{6F4B7178-B603-4E8C-B17E-5FB3C31C60B4}"/>
    <dgm:cxn modelId="{98C9E953-EBAB-4161-ADDD-F525D592D5ED}" type="presParOf" srcId="{58C244C7-1119-4E28-9299-5039DE298BA8}" destId="{9B9857BE-2C3E-4264-84E6-7E0CDBE6881B}" srcOrd="0" destOrd="0" presId="urn:microsoft.com/office/officeart/2008/layout/VerticalCurvedList"/>
    <dgm:cxn modelId="{7FE13D40-F561-4C28-B4B3-31A89A2D3FC9}" type="presParOf" srcId="{9B9857BE-2C3E-4264-84E6-7E0CDBE6881B}" destId="{CBE52E46-FC1F-49A8-B9BC-DCFFC5965C8C}" srcOrd="0" destOrd="0" presId="urn:microsoft.com/office/officeart/2008/layout/VerticalCurvedList"/>
    <dgm:cxn modelId="{E838A1D2-8AEC-4026-957A-5D35F1953DC1}" type="presParOf" srcId="{CBE52E46-FC1F-49A8-B9BC-DCFFC5965C8C}" destId="{13CC0DFE-0F40-422B-A91B-08C3C1F4A1F6}" srcOrd="0" destOrd="0" presId="urn:microsoft.com/office/officeart/2008/layout/VerticalCurvedList"/>
    <dgm:cxn modelId="{26491EA4-F9CB-468F-9BC3-ABB1E7163EFE}" type="presParOf" srcId="{CBE52E46-FC1F-49A8-B9BC-DCFFC5965C8C}" destId="{CBD0BAF5-6524-4DE2-8475-D8AAAB5A7F61}" srcOrd="1" destOrd="0" presId="urn:microsoft.com/office/officeart/2008/layout/VerticalCurvedList"/>
    <dgm:cxn modelId="{7C1CDFBA-A738-446B-BC95-CBCA7093A34D}" type="presParOf" srcId="{CBE52E46-FC1F-49A8-B9BC-DCFFC5965C8C}" destId="{8FC28607-65F5-4340-AF19-83AE5EE5B963}" srcOrd="2" destOrd="0" presId="urn:microsoft.com/office/officeart/2008/layout/VerticalCurvedList"/>
    <dgm:cxn modelId="{B2196D1B-1317-4D43-9EF0-C0C0968D4773}" type="presParOf" srcId="{CBE52E46-FC1F-49A8-B9BC-DCFFC5965C8C}" destId="{82653D0C-8B1A-4FFA-A3F1-E709100D129A}" srcOrd="3" destOrd="0" presId="urn:microsoft.com/office/officeart/2008/layout/VerticalCurvedList"/>
    <dgm:cxn modelId="{BBB22B8C-770D-4732-A7CC-9A1C086573BA}" type="presParOf" srcId="{9B9857BE-2C3E-4264-84E6-7E0CDBE6881B}" destId="{50756932-824F-4F40-ABC5-94089F444C45}" srcOrd="1" destOrd="0" presId="urn:microsoft.com/office/officeart/2008/layout/VerticalCurvedList"/>
    <dgm:cxn modelId="{362D0821-23F8-4C84-907C-254410BC4FB4}" type="presParOf" srcId="{9B9857BE-2C3E-4264-84E6-7E0CDBE6881B}" destId="{30698F11-DC6C-4AAF-8942-5B74B7C48B79}" srcOrd="2" destOrd="0" presId="urn:microsoft.com/office/officeart/2008/layout/VerticalCurvedList"/>
    <dgm:cxn modelId="{3E6663B9-92E4-479D-887E-90766FAFF487}" type="presParOf" srcId="{30698F11-DC6C-4AAF-8942-5B74B7C48B79}" destId="{C0746D1F-2D1A-490C-8613-3F8B6E550A6B}" srcOrd="0" destOrd="0" presId="urn:microsoft.com/office/officeart/2008/layout/VerticalCurvedList"/>
    <dgm:cxn modelId="{F10DECCA-A413-42D8-A458-AC0D66A05A16}" type="presParOf" srcId="{9B9857BE-2C3E-4264-84E6-7E0CDBE6881B}" destId="{13EF8AAE-3CE7-4D10-AA68-624694F7157B}" srcOrd="3" destOrd="0" presId="urn:microsoft.com/office/officeart/2008/layout/VerticalCurvedList"/>
    <dgm:cxn modelId="{F9A700D9-EE04-49A2-A2FE-2AB176E8B7BF}" type="presParOf" srcId="{9B9857BE-2C3E-4264-84E6-7E0CDBE6881B}" destId="{6F940CC3-4915-4494-8B30-155101F23565}" srcOrd="4" destOrd="0" presId="urn:microsoft.com/office/officeart/2008/layout/VerticalCurvedList"/>
    <dgm:cxn modelId="{FBCFF8FF-5939-4690-B285-AF5DBDC3504C}" type="presParOf" srcId="{6F940CC3-4915-4494-8B30-155101F23565}" destId="{5E8EE826-13DE-4DBC-BDF9-F2F975A16F21}" srcOrd="0" destOrd="0" presId="urn:microsoft.com/office/officeart/2008/layout/VerticalCurvedList"/>
    <dgm:cxn modelId="{F88F4017-9E15-4493-9E77-033F3F78DA38}" type="presParOf" srcId="{9B9857BE-2C3E-4264-84E6-7E0CDBE6881B}" destId="{B624EAD3-D7C0-48D7-82EA-8054B38FD6D2}" srcOrd="5" destOrd="0" presId="urn:microsoft.com/office/officeart/2008/layout/VerticalCurvedList"/>
    <dgm:cxn modelId="{1BF49AF7-569A-4C67-B2E3-530C8F4391D3}" type="presParOf" srcId="{9B9857BE-2C3E-4264-84E6-7E0CDBE6881B}" destId="{ADC6B1F5-2317-418E-8D8D-D031C3C9D58A}" srcOrd="6" destOrd="0" presId="urn:microsoft.com/office/officeart/2008/layout/VerticalCurvedList"/>
    <dgm:cxn modelId="{06C13FA5-DBD5-4A78-8DEF-F221116E9E40}" type="presParOf" srcId="{ADC6B1F5-2317-418E-8D8D-D031C3C9D58A}" destId="{C932210D-F355-4CD9-ACD7-55D25D06100A}" srcOrd="0" destOrd="0" presId="urn:microsoft.com/office/officeart/2008/layout/VerticalCurvedList"/>
    <dgm:cxn modelId="{3E7A54FF-9EAD-4794-92A3-4F6138A36069}" type="presParOf" srcId="{9B9857BE-2C3E-4264-84E6-7E0CDBE6881B}" destId="{04EB2985-8F2F-4FA4-8A84-79CC36BF88EE}" srcOrd="7" destOrd="0" presId="urn:microsoft.com/office/officeart/2008/layout/VerticalCurvedList"/>
    <dgm:cxn modelId="{80E7FA65-988B-480B-BF34-27A9ABF7CDE3}" type="presParOf" srcId="{9B9857BE-2C3E-4264-84E6-7E0CDBE6881B}" destId="{BB4ECB44-E9AD-4412-90D7-A3652805EE29}" srcOrd="8" destOrd="0" presId="urn:microsoft.com/office/officeart/2008/layout/VerticalCurvedList"/>
    <dgm:cxn modelId="{EFE77A10-795E-4BD2-A0AB-061629198E89}" type="presParOf" srcId="{BB4ECB44-E9AD-4412-90D7-A3652805EE29}" destId="{96CBB10B-091B-4568-97AD-DD2FE36B6F0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D80DDD-E794-4EDD-825A-93E598710B89}" type="doc">
      <dgm:prSet loTypeId="urn:microsoft.com/office/officeart/2005/8/layout/hChevron3" loCatId="process" qsTypeId="urn:microsoft.com/office/officeart/2005/8/quickstyle/simple3" qsCatId="simple" csTypeId="urn:microsoft.com/office/officeart/2005/8/colors/accent1_2" csCatId="accent1" phldr="1"/>
      <dgm:spPr/>
    </dgm:pt>
    <dgm:pt modelId="{D7E1DB45-C6EF-451E-B16F-EB7E035E62FA}">
      <dgm:prSet phldrT="[Teksti]" custT="1"/>
      <dgm:spPr/>
      <dgm:t>
        <a:bodyPr/>
        <a:lstStyle/>
        <a:p>
          <a:r>
            <a:rPr lang="fi-FI" sz="1800" dirty="0" smtClean="0">
              <a:solidFill>
                <a:schemeClr val="bg1"/>
              </a:solidFill>
            </a:rPr>
            <a:t>Pilotit käynnissä</a:t>
          </a:r>
        </a:p>
        <a:p>
          <a:r>
            <a:rPr lang="fi-FI" sz="1400" dirty="0" smtClean="0">
              <a:solidFill>
                <a:schemeClr val="bg1"/>
              </a:solidFill>
            </a:rPr>
            <a:t>3-4/2021-12/2022</a:t>
          </a:r>
          <a:endParaRPr lang="fi-FI" sz="1400" dirty="0">
            <a:solidFill>
              <a:schemeClr val="bg1"/>
            </a:solidFill>
          </a:endParaRPr>
        </a:p>
      </dgm:t>
    </dgm:pt>
    <dgm:pt modelId="{AA2E3251-707F-418B-8064-8863E5849F2B}" type="parTrans" cxnId="{0DE97458-48BE-4467-8DC3-0483B0E66C8F}">
      <dgm:prSet/>
      <dgm:spPr/>
      <dgm:t>
        <a:bodyPr/>
        <a:lstStyle/>
        <a:p>
          <a:endParaRPr lang="fi-FI" sz="1400"/>
        </a:p>
      </dgm:t>
    </dgm:pt>
    <dgm:pt modelId="{6059E772-634A-4568-840F-414EE0483522}" type="sibTrans" cxnId="{0DE97458-48BE-4467-8DC3-0483B0E66C8F}">
      <dgm:prSet/>
      <dgm:spPr/>
      <dgm:t>
        <a:bodyPr/>
        <a:lstStyle/>
        <a:p>
          <a:endParaRPr lang="fi-FI" sz="1400"/>
        </a:p>
      </dgm:t>
    </dgm:pt>
    <dgm:pt modelId="{12A1FDFE-BFDA-4FBC-B629-313BAC3020C6}">
      <dgm:prSet phldrT="[Teksti]" custT="1"/>
      <dgm:spPr/>
      <dgm:t>
        <a:bodyPr/>
        <a:lstStyle/>
        <a:p>
          <a:r>
            <a:rPr lang="fi-FI" sz="2000" dirty="0" smtClean="0">
              <a:solidFill>
                <a:schemeClr val="bg1"/>
              </a:solidFill>
            </a:rPr>
            <a:t>Pilottien arviointi</a:t>
          </a:r>
        </a:p>
        <a:p>
          <a:r>
            <a:rPr lang="fi-FI" sz="1400" dirty="0" smtClean="0">
              <a:solidFill>
                <a:schemeClr val="bg1"/>
              </a:solidFill>
            </a:rPr>
            <a:t>30.1 – 28.2.2021</a:t>
          </a:r>
          <a:endParaRPr lang="fi-FI" sz="1400" dirty="0">
            <a:solidFill>
              <a:schemeClr val="bg1"/>
            </a:solidFill>
          </a:endParaRPr>
        </a:p>
      </dgm:t>
    </dgm:pt>
    <dgm:pt modelId="{0FA3E8C8-46A9-4E86-AEA3-584F49328B15}" type="sibTrans" cxnId="{9901B6EC-CE78-4D45-9B4B-EAC9D6AFAE66}">
      <dgm:prSet/>
      <dgm:spPr/>
      <dgm:t>
        <a:bodyPr/>
        <a:lstStyle/>
        <a:p>
          <a:endParaRPr lang="fi-FI" sz="1400"/>
        </a:p>
      </dgm:t>
    </dgm:pt>
    <dgm:pt modelId="{B38BE2CE-368D-417D-B470-41B85DE84A8C}" type="parTrans" cxnId="{9901B6EC-CE78-4D45-9B4B-EAC9D6AFAE66}">
      <dgm:prSet/>
      <dgm:spPr/>
      <dgm:t>
        <a:bodyPr/>
        <a:lstStyle/>
        <a:p>
          <a:endParaRPr lang="fi-FI" sz="1400"/>
        </a:p>
      </dgm:t>
    </dgm:pt>
    <dgm:pt modelId="{891BC3BD-D6D4-4E7A-B8DE-E0CF1A37BD7E}">
      <dgm:prSet phldrT="[Teksti]" custT="1"/>
      <dgm:spPr/>
      <dgm:t>
        <a:bodyPr/>
        <a:lstStyle/>
        <a:p>
          <a:r>
            <a:rPr lang="fi-FI" sz="2000" dirty="0" smtClean="0">
              <a:solidFill>
                <a:schemeClr val="bg1"/>
              </a:solidFill>
            </a:rPr>
            <a:t>Haku pilotteihin</a:t>
          </a:r>
        </a:p>
        <a:p>
          <a:r>
            <a:rPr lang="fi-FI" sz="1400" dirty="0" smtClean="0">
              <a:solidFill>
                <a:schemeClr val="bg1"/>
              </a:solidFill>
            </a:rPr>
            <a:t>29.1.2021</a:t>
          </a:r>
          <a:endParaRPr lang="fi-FI" sz="1400" dirty="0">
            <a:solidFill>
              <a:schemeClr val="bg1"/>
            </a:solidFill>
          </a:endParaRPr>
        </a:p>
      </dgm:t>
    </dgm:pt>
    <dgm:pt modelId="{BB706AF7-8161-4D4C-B1C2-550B9D2EB7CB}" type="sibTrans" cxnId="{1C9104BF-0BBE-4682-BC71-D9CF029B036C}">
      <dgm:prSet/>
      <dgm:spPr/>
      <dgm:t>
        <a:bodyPr/>
        <a:lstStyle/>
        <a:p>
          <a:endParaRPr lang="fi-FI" sz="1400"/>
        </a:p>
      </dgm:t>
    </dgm:pt>
    <dgm:pt modelId="{6EB8B8C2-DA3E-4C6C-BDAB-3CFF64D76E1D}" type="parTrans" cxnId="{1C9104BF-0BBE-4682-BC71-D9CF029B036C}">
      <dgm:prSet/>
      <dgm:spPr/>
      <dgm:t>
        <a:bodyPr/>
        <a:lstStyle/>
        <a:p>
          <a:endParaRPr lang="fi-FI" sz="1400"/>
        </a:p>
      </dgm:t>
    </dgm:pt>
    <dgm:pt modelId="{96FF5405-4730-4DD5-9BD4-C4EB950D864C}" type="pres">
      <dgm:prSet presAssocID="{C3D80DDD-E794-4EDD-825A-93E598710B89}" presName="Name0" presStyleCnt="0">
        <dgm:presLayoutVars>
          <dgm:dir/>
          <dgm:resizeHandles val="exact"/>
        </dgm:presLayoutVars>
      </dgm:prSet>
      <dgm:spPr/>
    </dgm:pt>
    <dgm:pt modelId="{5E0B18F9-1DE8-40C4-8AC1-332458F12649}" type="pres">
      <dgm:prSet presAssocID="{891BC3BD-D6D4-4E7A-B8DE-E0CF1A37BD7E}" presName="parTxOnly" presStyleLbl="node1" presStyleIdx="0" presStyleCnt="3">
        <dgm:presLayoutVars>
          <dgm:bulletEnabled val="1"/>
        </dgm:presLayoutVars>
      </dgm:prSet>
      <dgm:spPr/>
      <dgm:t>
        <a:bodyPr/>
        <a:lstStyle/>
        <a:p>
          <a:endParaRPr lang="fi-FI"/>
        </a:p>
      </dgm:t>
    </dgm:pt>
    <dgm:pt modelId="{0F6678C2-3898-48D8-8373-B79CC2D0DFB1}" type="pres">
      <dgm:prSet presAssocID="{BB706AF7-8161-4D4C-B1C2-550B9D2EB7CB}" presName="parSpace" presStyleCnt="0"/>
      <dgm:spPr/>
    </dgm:pt>
    <dgm:pt modelId="{9466EF66-693C-4E5C-AE79-983037CE9F1D}" type="pres">
      <dgm:prSet presAssocID="{12A1FDFE-BFDA-4FBC-B629-313BAC3020C6}" presName="parTxOnly" presStyleLbl="node1" presStyleIdx="1" presStyleCnt="3" custScaleX="82894">
        <dgm:presLayoutVars>
          <dgm:bulletEnabled val="1"/>
        </dgm:presLayoutVars>
      </dgm:prSet>
      <dgm:spPr/>
      <dgm:t>
        <a:bodyPr/>
        <a:lstStyle/>
        <a:p>
          <a:endParaRPr lang="fi-FI"/>
        </a:p>
      </dgm:t>
    </dgm:pt>
    <dgm:pt modelId="{00E07C2B-AE0F-4D5C-A9B5-03BE1B73AEE3}" type="pres">
      <dgm:prSet presAssocID="{0FA3E8C8-46A9-4E86-AEA3-584F49328B15}" presName="parSpace" presStyleCnt="0"/>
      <dgm:spPr/>
    </dgm:pt>
    <dgm:pt modelId="{EDE4FAF8-BF44-459B-A0D7-816A14365779}" type="pres">
      <dgm:prSet presAssocID="{D7E1DB45-C6EF-451E-B16F-EB7E035E62FA}" presName="parTxOnly" presStyleLbl="node1" presStyleIdx="2" presStyleCnt="3" custScaleX="77221">
        <dgm:presLayoutVars>
          <dgm:bulletEnabled val="1"/>
        </dgm:presLayoutVars>
      </dgm:prSet>
      <dgm:spPr/>
      <dgm:t>
        <a:bodyPr/>
        <a:lstStyle/>
        <a:p>
          <a:endParaRPr lang="fi-FI"/>
        </a:p>
      </dgm:t>
    </dgm:pt>
  </dgm:ptLst>
  <dgm:cxnLst>
    <dgm:cxn modelId="{9901B6EC-CE78-4D45-9B4B-EAC9D6AFAE66}" srcId="{C3D80DDD-E794-4EDD-825A-93E598710B89}" destId="{12A1FDFE-BFDA-4FBC-B629-313BAC3020C6}" srcOrd="1" destOrd="0" parTransId="{B38BE2CE-368D-417D-B470-41B85DE84A8C}" sibTransId="{0FA3E8C8-46A9-4E86-AEA3-584F49328B15}"/>
    <dgm:cxn modelId="{1C9104BF-0BBE-4682-BC71-D9CF029B036C}" srcId="{C3D80DDD-E794-4EDD-825A-93E598710B89}" destId="{891BC3BD-D6D4-4E7A-B8DE-E0CF1A37BD7E}" srcOrd="0" destOrd="0" parTransId="{6EB8B8C2-DA3E-4C6C-BDAB-3CFF64D76E1D}" sibTransId="{BB706AF7-8161-4D4C-B1C2-550B9D2EB7CB}"/>
    <dgm:cxn modelId="{7FD818E2-B0E4-4315-B1DC-778A3986C9BD}" type="presOf" srcId="{891BC3BD-D6D4-4E7A-B8DE-E0CF1A37BD7E}" destId="{5E0B18F9-1DE8-40C4-8AC1-332458F12649}" srcOrd="0" destOrd="0" presId="urn:microsoft.com/office/officeart/2005/8/layout/hChevron3"/>
    <dgm:cxn modelId="{01FEB265-6B87-4C78-9A60-E9816AC3817D}" type="presOf" srcId="{12A1FDFE-BFDA-4FBC-B629-313BAC3020C6}" destId="{9466EF66-693C-4E5C-AE79-983037CE9F1D}" srcOrd="0" destOrd="0" presId="urn:microsoft.com/office/officeart/2005/8/layout/hChevron3"/>
    <dgm:cxn modelId="{8B6986F1-1DEB-4A13-93B1-56D963606D53}" type="presOf" srcId="{D7E1DB45-C6EF-451E-B16F-EB7E035E62FA}" destId="{EDE4FAF8-BF44-459B-A0D7-816A14365779}" srcOrd="0" destOrd="0" presId="urn:microsoft.com/office/officeart/2005/8/layout/hChevron3"/>
    <dgm:cxn modelId="{DFFA795F-B533-4E06-9888-A36809E87E30}" type="presOf" srcId="{C3D80DDD-E794-4EDD-825A-93E598710B89}" destId="{96FF5405-4730-4DD5-9BD4-C4EB950D864C}" srcOrd="0" destOrd="0" presId="urn:microsoft.com/office/officeart/2005/8/layout/hChevron3"/>
    <dgm:cxn modelId="{0DE97458-48BE-4467-8DC3-0483B0E66C8F}" srcId="{C3D80DDD-E794-4EDD-825A-93E598710B89}" destId="{D7E1DB45-C6EF-451E-B16F-EB7E035E62FA}" srcOrd="2" destOrd="0" parTransId="{AA2E3251-707F-418B-8064-8863E5849F2B}" sibTransId="{6059E772-634A-4568-840F-414EE0483522}"/>
    <dgm:cxn modelId="{47104B7F-7F58-479B-8AE8-080ADCA1D8BC}" type="presParOf" srcId="{96FF5405-4730-4DD5-9BD4-C4EB950D864C}" destId="{5E0B18F9-1DE8-40C4-8AC1-332458F12649}" srcOrd="0" destOrd="0" presId="urn:microsoft.com/office/officeart/2005/8/layout/hChevron3"/>
    <dgm:cxn modelId="{FE10DED8-975A-4C7D-B90B-90CCD87C8BA0}" type="presParOf" srcId="{96FF5405-4730-4DD5-9BD4-C4EB950D864C}" destId="{0F6678C2-3898-48D8-8373-B79CC2D0DFB1}" srcOrd="1" destOrd="0" presId="urn:microsoft.com/office/officeart/2005/8/layout/hChevron3"/>
    <dgm:cxn modelId="{76D57325-D89C-4E4B-96C5-A615AF6A04D8}" type="presParOf" srcId="{96FF5405-4730-4DD5-9BD4-C4EB950D864C}" destId="{9466EF66-693C-4E5C-AE79-983037CE9F1D}" srcOrd="2" destOrd="0" presId="urn:microsoft.com/office/officeart/2005/8/layout/hChevron3"/>
    <dgm:cxn modelId="{2500F273-7E9F-494C-9059-2B8F2AE7B488}" type="presParOf" srcId="{96FF5405-4730-4DD5-9BD4-C4EB950D864C}" destId="{00E07C2B-AE0F-4D5C-A9B5-03BE1B73AEE3}" srcOrd="3" destOrd="0" presId="urn:microsoft.com/office/officeart/2005/8/layout/hChevron3"/>
    <dgm:cxn modelId="{E4258EFB-2045-46C6-B907-26FE1CC370F7}" type="presParOf" srcId="{96FF5405-4730-4DD5-9BD4-C4EB950D864C}" destId="{EDE4FAF8-BF44-459B-A0D7-816A14365779}"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0BAF5-6524-4DE2-8475-D8AAAB5A7F61}">
      <dsp:nvSpPr>
        <dsp:cNvPr id="0" name=""/>
        <dsp:cNvSpPr/>
      </dsp:nvSpPr>
      <dsp:spPr>
        <a:xfrm>
          <a:off x="-5113997" y="-783410"/>
          <a:ext cx="6090136" cy="6090136"/>
        </a:xfrm>
        <a:prstGeom prst="blockArc">
          <a:avLst>
            <a:gd name="adj1" fmla="val 18900000"/>
            <a:gd name="adj2" fmla="val 2700000"/>
            <a:gd name="adj3" fmla="val 35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756932-824F-4F40-ABC5-94089F444C45}">
      <dsp:nvSpPr>
        <dsp:cNvPr id="0" name=""/>
        <dsp:cNvSpPr/>
      </dsp:nvSpPr>
      <dsp:spPr>
        <a:xfrm>
          <a:off x="511115" y="347752"/>
          <a:ext cx="9410759" cy="6958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344" tIns="76200" rIns="76200" bIns="76200" numCol="1" spcCol="1270" anchor="ctr" anchorCtr="0">
          <a:noAutofit/>
        </a:bodyPr>
        <a:lstStyle/>
        <a:p>
          <a:pPr lvl="0" algn="l" defTabSz="1333500">
            <a:lnSpc>
              <a:spcPct val="90000"/>
            </a:lnSpc>
            <a:spcBef>
              <a:spcPct val="0"/>
            </a:spcBef>
            <a:spcAft>
              <a:spcPct val="35000"/>
            </a:spcAft>
          </a:pPr>
          <a:r>
            <a:rPr lang="fi-FI" sz="3000" kern="1200" dirty="0" smtClean="0"/>
            <a:t>TE-palveluiden uudelleen muotoilu</a:t>
          </a:r>
          <a:endParaRPr lang="fi-FI" sz="3000" kern="1200" dirty="0"/>
        </a:p>
      </dsp:txBody>
      <dsp:txXfrm>
        <a:off x="511115" y="347752"/>
        <a:ext cx="9410759" cy="695866"/>
      </dsp:txXfrm>
    </dsp:sp>
    <dsp:sp modelId="{C0746D1F-2D1A-490C-8613-3F8B6E550A6B}">
      <dsp:nvSpPr>
        <dsp:cNvPr id="0" name=""/>
        <dsp:cNvSpPr/>
      </dsp:nvSpPr>
      <dsp:spPr>
        <a:xfrm>
          <a:off x="76198" y="260769"/>
          <a:ext cx="869833" cy="86983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EF8AAE-3CE7-4D10-AA68-624694F7157B}">
      <dsp:nvSpPr>
        <dsp:cNvPr id="0" name=""/>
        <dsp:cNvSpPr/>
      </dsp:nvSpPr>
      <dsp:spPr>
        <a:xfrm>
          <a:off x="910071" y="1391733"/>
          <a:ext cx="9011803" cy="6958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344" tIns="76200" rIns="76200" bIns="76200" numCol="1" spcCol="1270" anchor="ctr" anchorCtr="0">
          <a:noAutofit/>
        </a:bodyPr>
        <a:lstStyle/>
        <a:p>
          <a:pPr lvl="0" algn="l" defTabSz="1333500">
            <a:lnSpc>
              <a:spcPct val="90000"/>
            </a:lnSpc>
            <a:spcBef>
              <a:spcPct val="0"/>
            </a:spcBef>
            <a:spcAft>
              <a:spcPct val="35000"/>
            </a:spcAft>
          </a:pPr>
          <a:r>
            <a:rPr lang="fi-FI" sz="3000" kern="1200" dirty="0" smtClean="0"/>
            <a:t>Hankinnoilla työllistämisen vauhdittaminen</a:t>
          </a:r>
          <a:endParaRPr lang="fi-FI" sz="3000" kern="1200" dirty="0"/>
        </a:p>
      </dsp:txBody>
      <dsp:txXfrm>
        <a:off x="910071" y="1391733"/>
        <a:ext cx="9011803" cy="695866"/>
      </dsp:txXfrm>
    </dsp:sp>
    <dsp:sp modelId="{5E8EE826-13DE-4DBC-BDF9-F2F975A16F21}">
      <dsp:nvSpPr>
        <dsp:cNvPr id="0" name=""/>
        <dsp:cNvSpPr/>
      </dsp:nvSpPr>
      <dsp:spPr>
        <a:xfrm>
          <a:off x="475155" y="1304750"/>
          <a:ext cx="869833" cy="86983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EAD3-D7C0-48D7-82EA-8054B38FD6D2}">
      <dsp:nvSpPr>
        <dsp:cNvPr id="0" name=""/>
        <dsp:cNvSpPr/>
      </dsp:nvSpPr>
      <dsp:spPr>
        <a:xfrm>
          <a:off x="910071" y="2435715"/>
          <a:ext cx="9011803" cy="6958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344" tIns="76200" rIns="76200" bIns="76200" numCol="1" spcCol="1270" anchor="ctr" anchorCtr="0">
          <a:noAutofit/>
        </a:bodyPr>
        <a:lstStyle/>
        <a:p>
          <a:pPr lvl="0" algn="l" defTabSz="1333500">
            <a:lnSpc>
              <a:spcPct val="90000"/>
            </a:lnSpc>
            <a:spcBef>
              <a:spcPct val="0"/>
            </a:spcBef>
            <a:spcAft>
              <a:spcPct val="35000"/>
            </a:spcAft>
          </a:pPr>
          <a:r>
            <a:rPr lang="fi-FI" sz="3000" kern="1200" dirty="0" smtClean="0"/>
            <a:t>Yhteiskunnallisten yritysten strategian valmistelu</a:t>
          </a:r>
          <a:endParaRPr lang="fi-FI" sz="3000" kern="1200" dirty="0"/>
        </a:p>
      </dsp:txBody>
      <dsp:txXfrm>
        <a:off x="910071" y="2435715"/>
        <a:ext cx="9011803" cy="695866"/>
      </dsp:txXfrm>
    </dsp:sp>
    <dsp:sp modelId="{C932210D-F355-4CD9-ACD7-55D25D06100A}">
      <dsp:nvSpPr>
        <dsp:cNvPr id="0" name=""/>
        <dsp:cNvSpPr/>
      </dsp:nvSpPr>
      <dsp:spPr>
        <a:xfrm>
          <a:off x="475155" y="2348731"/>
          <a:ext cx="869833" cy="86983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EB2985-8F2F-4FA4-8A84-79CC36BF88EE}">
      <dsp:nvSpPr>
        <dsp:cNvPr id="0" name=""/>
        <dsp:cNvSpPr/>
      </dsp:nvSpPr>
      <dsp:spPr>
        <a:xfrm>
          <a:off x="511115" y="3479696"/>
          <a:ext cx="9410759" cy="6958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344" tIns="76200" rIns="76200" bIns="76200" numCol="1" spcCol="1270" anchor="ctr" anchorCtr="0">
          <a:noAutofit/>
        </a:bodyPr>
        <a:lstStyle/>
        <a:p>
          <a:pPr lvl="0" algn="l" defTabSz="1333500">
            <a:lnSpc>
              <a:spcPct val="90000"/>
            </a:lnSpc>
            <a:spcBef>
              <a:spcPct val="0"/>
            </a:spcBef>
            <a:spcAft>
              <a:spcPct val="35000"/>
            </a:spcAft>
          </a:pPr>
          <a:r>
            <a:rPr lang="fi-FI" sz="3000" kern="1200" dirty="0" smtClean="0"/>
            <a:t>Välittäjä Oy:n perustaminen</a:t>
          </a:r>
          <a:endParaRPr lang="fi-FI" sz="3000" kern="1200" dirty="0"/>
        </a:p>
      </dsp:txBody>
      <dsp:txXfrm>
        <a:off x="511115" y="3479696"/>
        <a:ext cx="9410759" cy="695866"/>
      </dsp:txXfrm>
    </dsp:sp>
    <dsp:sp modelId="{96CBB10B-091B-4568-97AD-DD2FE36B6F05}">
      <dsp:nvSpPr>
        <dsp:cNvPr id="0" name=""/>
        <dsp:cNvSpPr/>
      </dsp:nvSpPr>
      <dsp:spPr>
        <a:xfrm>
          <a:off x="76198" y="3392713"/>
          <a:ext cx="869833" cy="86983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B18F9-1DE8-40C4-8AC1-332458F12649}">
      <dsp:nvSpPr>
        <dsp:cNvPr id="0" name=""/>
        <dsp:cNvSpPr/>
      </dsp:nvSpPr>
      <dsp:spPr>
        <a:xfrm>
          <a:off x="2388" y="0"/>
          <a:ext cx="4775150" cy="1046746"/>
        </a:xfrm>
        <a:prstGeom prst="homePlat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fi-FI" sz="2000" kern="1200" dirty="0" smtClean="0">
              <a:solidFill>
                <a:schemeClr val="bg1"/>
              </a:solidFill>
            </a:rPr>
            <a:t>Haku pilotteihin</a:t>
          </a:r>
        </a:p>
        <a:p>
          <a:pPr lvl="0" algn="ctr" defTabSz="889000">
            <a:lnSpc>
              <a:spcPct val="90000"/>
            </a:lnSpc>
            <a:spcBef>
              <a:spcPct val="0"/>
            </a:spcBef>
            <a:spcAft>
              <a:spcPct val="35000"/>
            </a:spcAft>
          </a:pPr>
          <a:r>
            <a:rPr lang="fi-FI" sz="1400" kern="1200" dirty="0" smtClean="0">
              <a:solidFill>
                <a:schemeClr val="bg1"/>
              </a:solidFill>
            </a:rPr>
            <a:t>29.1.2021</a:t>
          </a:r>
          <a:endParaRPr lang="fi-FI" sz="1400" kern="1200" dirty="0">
            <a:solidFill>
              <a:schemeClr val="bg1"/>
            </a:solidFill>
          </a:endParaRPr>
        </a:p>
      </dsp:txBody>
      <dsp:txXfrm>
        <a:off x="2388" y="0"/>
        <a:ext cx="4513464" cy="1046746"/>
      </dsp:txXfrm>
    </dsp:sp>
    <dsp:sp modelId="{9466EF66-693C-4E5C-AE79-983037CE9F1D}">
      <dsp:nvSpPr>
        <dsp:cNvPr id="0" name=""/>
        <dsp:cNvSpPr/>
      </dsp:nvSpPr>
      <dsp:spPr>
        <a:xfrm>
          <a:off x="3822509" y="0"/>
          <a:ext cx="3958313" cy="1046746"/>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fi-FI" sz="2000" kern="1200" dirty="0" smtClean="0">
              <a:solidFill>
                <a:schemeClr val="bg1"/>
              </a:solidFill>
            </a:rPr>
            <a:t>Pilottien arviointi</a:t>
          </a:r>
        </a:p>
        <a:p>
          <a:pPr lvl="0" algn="ctr" defTabSz="889000">
            <a:lnSpc>
              <a:spcPct val="90000"/>
            </a:lnSpc>
            <a:spcBef>
              <a:spcPct val="0"/>
            </a:spcBef>
            <a:spcAft>
              <a:spcPct val="35000"/>
            </a:spcAft>
          </a:pPr>
          <a:r>
            <a:rPr lang="fi-FI" sz="1400" kern="1200" dirty="0" smtClean="0">
              <a:solidFill>
                <a:schemeClr val="bg1"/>
              </a:solidFill>
            </a:rPr>
            <a:t>30.1 – 28.2.2021</a:t>
          </a:r>
          <a:endParaRPr lang="fi-FI" sz="1400" kern="1200" dirty="0">
            <a:solidFill>
              <a:schemeClr val="bg1"/>
            </a:solidFill>
          </a:endParaRPr>
        </a:p>
      </dsp:txBody>
      <dsp:txXfrm>
        <a:off x="4345882" y="0"/>
        <a:ext cx="2911567" cy="1046746"/>
      </dsp:txXfrm>
    </dsp:sp>
    <dsp:sp modelId="{EDE4FAF8-BF44-459B-A0D7-816A14365779}">
      <dsp:nvSpPr>
        <dsp:cNvPr id="0" name=""/>
        <dsp:cNvSpPr/>
      </dsp:nvSpPr>
      <dsp:spPr>
        <a:xfrm>
          <a:off x="6825792" y="0"/>
          <a:ext cx="3687418" cy="1046746"/>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fi-FI" sz="1800" kern="1200" dirty="0" smtClean="0">
              <a:solidFill>
                <a:schemeClr val="bg1"/>
              </a:solidFill>
            </a:rPr>
            <a:t>Pilotit käynnissä</a:t>
          </a:r>
        </a:p>
        <a:p>
          <a:pPr lvl="0" algn="ctr" defTabSz="800100">
            <a:lnSpc>
              <a:spcPct val="90000"/>
            </a:lnSpc>
            <a:spcBef>
              <a:spcPct val="0"/>
            </a:spcBef>
            <a:spcAft>
              <a:spcPct val="35000"/>
            </a:spcAft>
          </a:pPr>
          <a:r>
            <a:rPr lang="fi-FI" sz="1400" kern="1200" dirty="0" smtClean="0">
              <a:solidFill>
                <a:schemeClr val="bg1"/>
              </a:solidFill>
            </a:rPr>
            <a:t>3-4/2021-12/2022</a:t>
          </a:r>
          <a:endParaRPr lang="fi-FI" sz="1400" kern="1200" dirty="0">
            <a:solidFill>
              <a:schemeClr val="bg1"/>
            </a:solidFill>
          </a:endParaRPr>
        </a:p>
      </dsp:txBody>
      <dsp:txXfrm>
        <a:off x="7349165" y="0"/>
        <a:ext cx="2640672" cy="104674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24C8A-7DE7-4331-8C08-4A08AF059F92}" type="datetimeFigureOut">
              <a:rPr lang="fi-FI" smtClean="0"/>
              <a:t>20.5.2021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90A28-FDE0-428F-8E01-46E8C70A72AE}" type="slidenum">
              <a:rPr lang="fi-FI" smtClean="0"/>
              <a:t>‹#›</a:t>
            </a:fld>
            <a:endParaRPr lang="fi-FI"/>
          </a:p>
        </p:txBody>
      </p:sp>
    </p:spTree>
    <p:extLst>
      <p:ext uri="{BB962C8B-B14F-4D97-AF65-F5344CB8AC3E}">
        <p14:creationId xmlns:p14="http://schemas.microsoft.com/office/powerpoint/2010/main" val="3713437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13032"/>
            <a:ext cx="9144000" cy="2387600"/>
          </a:xfrm>
        </p:spPr>
        <p:txBody>
          <a:bodyPr anchor="b"/>
          <a:lstStyle>
            <a:lvl1pPr algn="ctr">
              <a:defRPr sz="6000">
                <a:solidFill>
                  <a:schemeClr val="bg2"/>
                </a:solidFill>
              </a:defRPr>
            </a:lvl1pPr>
          </a:lstStyle>
          <a:p>
            <a:r>
              <a:rPr lang="fi-FI" smtClean="0"/>
              <a:t>Muokkaa perustyyl. napsautt.</a:t>
            </a:r>
            <a:endParaRPr lang="fi-FI" dirty="0"/>
          </a:p>
        </p:txBody>
      </p:sp>
      <p:sp>
        <p:nvSpPr>
          <p:cNvPr id="3" name="Subtitle 2"/>
          <p:cNvSpPr>
            <a:spLocks noGrp="1"/>
          </p:cNvSpPr>
          <p:nvPr>
            <p:ph type="subTitle" idx="1"/>
          </p:nvPr>
        </p:nvSpPr>
        <p:spPr>
          <a:xfrm>
            <a:off x="1524000" y="3701431"/>
            <a:ext cx="9144000" cy="900388"/>
          </a:xfrm>
        </p:spPr>
        <p:txBody>
          <a:bodyPr/>
          <a:lstStyle>
            <a:lvl1pPr marL="0" indent="0" algn="ctr">
              <a:buNone/>
              <a:defRPr sz="2400">
                <a:solidFill>
                  <a:schemeClr val="bg1"/>
                </a:solidFill>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fi-FI" smtClean="0"/>
              <a:t>Muokkaa alaotsikon perustyyliä napsautt.</a:t>
            </a:r>
            <a:endParaRPr lang="fi-FI" dirty="0"/>
          </a:p>
        </p:txBody>
      </p:sp>
      <p:pic>
        <p:nvPicPr>
          <p:cNvPr id="6" name="Kuva 5" title="TEM logo">
            <a:extLst>
              <a:ext uri="{FF2B5EF4-FFF2-40B4-BE49-F238E27FC236}">
                <a16:creationId xmlns:a16="http://schemas.microsoft.com/office/drawing/2014/main" id="{1CC22812-8A30-4C99-896F-786EBA75750B}"/>
              </a:ext>
            </a:extLst>
          </p:cNvPr>
          <p:cNvPicPr>
            <a:picLocks noChangeAspect="1"/>
          </p:cNvPicPr>
          <p:nvPr userDrawn="1"/>
        </p:nvPicPr>
        <p:blipFill>
          <a:blip r:embed="rId2"/>
          <a:stretch>
            <a:fillRect/>
          </a:stretch>
        </p:blipFill>
        <p:spPr>
          <a:xfrm>
            <a:off x="4974334" y="5166067"/>
            <a:ext cx="2243332" cy="1211075"/>
          </a:xfrm>
          <a:prstGeom prst="rect">
            <a:avLst/>
          </a:prstGeom>
        </p:spPr>
      </p:pic>
    </p:spTree>
    <p:extLst>
      <p:ext uri="{BB962C8B-B14F-4D97-AF65-F5344CB8AC3E}">
        <p14:creationId xmlns:p14="http://schemas.microsoft.com/office/powerpoint/2010/main" val="2646445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AA833C8E-4DDE-4567-B45A-FAF3F2864F44}" type="datetimeFigureOut">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259402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AA833C8E-4DDE-4567-B45A-FAF3F2864F44}" type="datetimeFigureOut">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2323748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AA833C8E-4DDE-4567-B45A-FAF3F2864F44}" type="datetimeFigureOut">
              <a:rPr lang="fi-FI" smtClean="0"/>
              <a:t>20.5.2021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1248403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AA833C8E-4DDE-4567-B45A-FAF3F2864F44}" type="datetimeFigureOut">
              <a:rPr lang="fi-FI" smtClean="0"/>
              <a:t>20.5.2021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1048794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A833C8E-4DDE-4567-B45A-FAF3F2864F44}" type="datetimeFigureOut">
              <a:rPr lang="fi-FI" smtClean="0"/>
              <a:t>20.5.2021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2070999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AA833C8E-4DDE-4567-B45A-FAF3F2864F44}" type="datetimeFigureOut">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360724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AA833C8E-4DDE-4567-B45A-FAF3F2864F44}" type="datetimeFigureOut">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348861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A833C8E-4DDE-4567-B45A-FAF3F2864F44}" type="datetimeFigureOut">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3589502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A833C8E-4DDE-4567-B45A-FAF3F2864F44}" type="datetimeFigureOut">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3947429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1BFA2EE-8D39-4A59-8F00-394C3D3B601A}" type="datetime1">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46739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838201" y="529949"/>
            <a:ext cx="9604023" cy="995915"/>
          </a:xfrm>
        </p:spPr>
        <p:txBody>
          <a:bodyPr/>
          <a:lstStyle/>
          <a:p>
            <a:r>
              <a:rPr lang="fi-FI" smtClean="0"/>
              <a:t>Muokkaa perustyyl. napsautt.</a:t>
            </a:r>
            <a:endParaRPr lang="fi-FI" dirty="0"/>
          </a:p>
        </p:txBody>
      </p:sp>
      <p:sp>
        <p:nvSpPr>
          <p:cNvPr id="3" name="Content Placeholder 2"/>
          <p:cNvSpPr>
            <a:spLocks noGrp="1"/>
          </p:cNvSpPr>
          <p:nvPr>
            <p:ph idx="1"/>
          </p:nvPr>
        </p:nvSpPr>
        <p:spPr>
          <a:xfrm>
            <a:off x="838200" y="1525865"/>
            <a:ext cx="10515600" cy="4447369"/>
          </a:xfrm>
        </p:spPr>
        <p:txBody>
          <a:bodyPr/>
          <a:lstStyle>
            <a:lvl1pPr>
              <a:defRPr b="1"/>
            </a:lvl1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sp>
        <p:nvSpPr>
          <p:cNvPr id="4" name="Date Placeholder 3"/>
          <p:cNvSpPr>
            <a:spLocks noGrp="1"/>
          </p:cNvSpPr>
          <p:nvPr>
            <p:ph type="dt" sz="half" idx="10"/>
          </p:nvPr>
        </p:nvSpPr>
        <p:spPr/>
        <p:txBody>
          <a:bodyPr/>
          <a:lstStyle/>
          <a:p>
            <a:fld id="{CF0B024A-9348-8F4E-84E6-1AC861A3D50B}" type="datetime1">
              <a:rPr lang="fi-FI" smtClean="0"/>
              <a:pPr/>
              <a:t>20.5.2021</a:t>
            </a:fld>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pic>
        <p:nvPicPr>
          <p:cNvPr id="8" name="Kuva 7" title="TEM leijona">
            <a:extLst>
              <a:ext uri="{FF2B5EF4-FFF2-40B4-BE49-F238E27FC236}">
                <a16:creationId xmlns:a16="http://schemas.microsoft.com/office/drawing/2014/main" id="{6D65B735-F8D9-473D-AEA2-1C006C2C8F62}"/>
              </a:ext>
            </a:extLst>
          </p:cNvPr>
          <p:cNvPicPr>
            <a:picLocks noChangeAspect="1"/>
          </p:cNvPicPr>
          <p:nvPr userDrawn="1"/>
        </p:nvPicPr>
        <p:blipFill>
          <a:blip r:embed="rId2"/>
          <a:stretch>
            <a:fillRect/>
          </a:stretch>
        </p:blipFill>
        <p:spPr>
          <a:xfrm>
            <a:off x="10954513" y="724700"/>
            <a:ext cx="402337" cy="601473"/>
          </a:xfrm>
          <a:prstGeom prst="rect">
            <a:avLst/>
          </a:prstGeom>
        </p:spPr>
      </p:pic>
    </p:spTree>
    <p:extLst>
      <p:ext uri="{BB962C8B-B14F-4D97-AF65-F5344CB8AC3E}">
        <p14:creationId xmlns:p14="http://schemas.microsoft.com/office/powerpoint/2010/main" val="619189329"/>
      </p:ext>
    </p:extLst>
  </p:cSld>
  <p:clrMapOvr>
    <a:masterClrMapping/>
  </p:clrMapOvr>
  <p:extLst mod="1">
    <p:ext uri="{DCECCB84-F9BA-43D5-87BE-67443E8EF086}">
      <p15:sldGuideLst xmlns:p15="http://schemas.microsoft.com/office/powerpoint/2012/main">
        <p15:guide id="1" orient="horz" pos="3748">
          <p15:clr>
            <a:srgbClr val="FBAE40"/>
          </p15:clr>
        </p15:guide>
        <p15:guide id="2" pos="385">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ABC1CCA-CE14-4DD0-99C7-DA953B8DD98A}" type="datetime1">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3710111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29E7CE09-21ED-4F9A-A45F-8F2BFFD622EE}" type="datetime1">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332912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303908C-2631-4BB2-8CD3-7E902AF9EB35}" type="datetime1">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95382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67F5649B-DB8C-42CC-9607-5548E69CC24B}" type="datetime1">
              <a:rPr lang="fi-FI" smtClean="0"/>
              <a:t>20.5.2021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3903265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1817BE0-A038-48EA-A52E-38A4A076CD4C}" type="datetime1">
              <a:rPr lang="fi-FI" smtClean="0"/>
              <a:t>20.5.2021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706388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B9ECAD4-C798-4EE2-BC6C-532C4C6FEF95}" type="datetime1">
              <a:rPr lang="fi-FI" smtClean="0"/>
              <a:t>20.5.2021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13783890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CAEB2AB0-BD63-42D9-9BF3-8601961B835C}" type="datetime1">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021668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54EF403F-97D7-4FEF-8AA8-798F386B9563}" type="datetime1">
              <a:rPr lang="fi-FI" smtClean="0"/>
              <a:t>20.5.2021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142227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D293049-741F-4639-B02C-B58655D452A2}" type="datetime1">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103183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A674F86-429B-4A2D-B5E9-D874CC155A02}" type="datetime1">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16CEE9C-82F3-49E7-9EE6-725FEBC11FD2}" type="slidenum">
              <a:rPr lang="fi-FI" smtClean="0"/>
              <a:t>‹#›</a:t>
            </a:fld>
            <a:endParaRPr lang="fi-FI"/>
          </a:p>
        </p:txBody>
      </p:sp>
    </p:spTree>
    <p:extLst>
      <p:ext uri="{BB962C8B-B14F-4D97-AF65-F5344CB8AC3E}">
        <p14:creationId xmlns:p14="http://schemas.microsoft.com/office/powerpoint/2010/main" val="202063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839788" y="529949"/>
            <a:ext cx="9602435"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839789" y="1525865"/>
            <a:ext cx="5157787" cy="619017"/>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839789" y="2287349"/>
            <a:ext cx="5157787" cy="3685884"/>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xt Placeholder 4"/>
          <p:cNvSpPr>
            <a:spLocks noGrp="1"/>
          </p:cNvSpPr>
          <p:nvPr>
            <p:ph type="body" sz="quarter" idx="3"/>
          </p:nvPr>
        </p:nvSpPr>
        <p:spPr>
          <a:xfrm>
            <a:off x="6172203" y="1525865"/>
            <a:ext cx="5183188" cy="619017"/>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6172203" y="2144881"/>
            <a:ext cx="5183188" cy="382835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sp>
        <p:nvSpPr>
          <p:cNvPr id="8" name="Date Placeholder 7"/>
          <p:cNvSpPr>
            <a:spLocks noGrp="1"/>
          </p:cNvSpPr>
          <p:nvPr>
            <p:ph type="dt" sz="half" idx="10"/>
          </p:nvPr>
        </p:nvSpPr>
        <p:spPr/>
        <p:txBody>
          <a:bodyPr/>
          <a:lstStyle/>
          <a:p>
            <a:fld id="{E6F78301-0B2F-DD49-84BB-AA91E35A26A2}" type="datetime1">
              <a:rPr lang="fi-FI" smtClean="0"/>
              <a:pPr/>
              <a:t>20.5.2021</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pic>
        <p:nvPicPr>
          <p:cNvPr id="11" name="Kuva 10" title="TEM leijona">
            <a:extLst>
              <a:ext uri="{FF2B5EF4-FFF2-40B4-BE49-F238E27FC236}">
                <a16:creationId xmlns:a16="http://schemas.microsoft.com/office/drawing/2014/main" id="{CE750B88-C936-4FF2-9633-3C8D63B8CCB9}"/>
              </a:ext>
            </a:extLst>
          </p:cNvPr>
          <p:cNvPicPr>
            <a:picLocks noChangeAspect="1"/>
          </p:cNvPicPr>
          <p:nvPr userDrawn="1"/>
        </p:nvPicPr>
        <p:blipFill>
          <a:blip r:embed="rId2"/>
          <a:stretch>
            <a:fillRect/>
          </a:stretch>
        </p:blipFill>
        <p:spPr>
          <a:xfrm>
            <a:off x="10954513" y="724700"/>
            <a:ext cx="402337" cy="601473"/>
          </a:xfrm>
          <a:prstGeom prst="rect">
            <a:avLst/>
          </a:prstGeom>
        </p:spPr>
      </p:pic>
    </p:spTree>
    <p:extLst>
      <p:ext uri="{BB962C8B-B14F-4D97-AF65-F5344CB8AC3E}">
        <p14:creationId xmlns:p14="http://schemas.microsoft.com/office/powerpoint/2010/main" val="3223670017"/>
      </p:ext>
    </p:extLst>
  </p:cSld>
  <p:clrMapOvr>
    <a:masterClrMapping/>
  </p:clrMapOvr>
  <p:extLst mod="1">
    <p:ext uri="{DCECCB84-F9BA-43D5-87BE-67443E8EF086}">
      <p15:sldGuideLst xmlns:p15="http://schemas.microsoft.com/office/powerpoint/2012/main">
        <p15:guide id="1" pos="385">
          <p15:clr>
            <a:srgbClr val="FBAE40"/>
          </p15:clr>
        </p15:guide>
        <p15:guide id="2" orient="horz" pos="374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a:extLst/>
        </p:spPr>
        <p:txBody>
          <a:bodyPr vert="horz" wrap="square" lIns="121920" tIns="60960" rIns="121920" bIns="60960" numCol="1" anchor="t" anchorCtr="0" compatLnSpc="1">
            <a:prstTxWarp prst="textNoShape">
              <a:avLst/>
            </a:prstTxWarp>
          </a:bodyPr>
          <a:lstStyle/>
          <a:p>
            <a:endParaRPr lang="fi-FI" sz="2400"/>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583499" y="6497452"/>
            <a:ext cx="3648405" cy="258163"/>
          </a:xfrm>
          <a:prstGeom prst="rect">
            <a:avLst/>
          </a:prstGeom>
        </p:spPr>
        <p:txBody>
          <a:bodyPr/>
          <a:lstStyle>
            <a:lvl1pPr algn="l">
              <a:defRPr sz="1067">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577047" y="6497452"/>
            <a:ext cx="911424" cy="268139"/>
          </a:xfrm>
          <a:prstGeom prst="rect">
            <a:avLst/>
          </a:prstGeom>
        </p:spPr>
        <p:txBody>
          <a:bodyPr vert="horz" lIns="0" tIns="0" rIns="0" bIns="0" rtlCol="0" anchor="ctr"/>
          <a:lstStyle>
            <a:lvl1pPr algn="l">
              <a:defRPr sz="1067" b="1">
                <a:solidFill>
                  <a:schemeClr val="tx1">
                    <a:lumMod val="50000"/>
                    <a:lumOff val="50000"/>
                  </a:schemeClr>
                </a:solidFill>
              </a:defRPr>
            </a:lvl1pPr>
          </a:lstStyle>
          <a:p>
            <a:fld id="{6BB7F4EA-8BFF-4DC4-AF59-7BA2487660AC}" type="datetime1">
              <a:rPr lang="fi-FI" smtClean="0"/>
              <a:t>20.5.2021</a:t>
            </a:fld>
            <a:endParaRPr lang="fi-FI" dirty="0"/>
          </a:p>
        </p:txBody>
      </p:sp>
      <p:sp>
        <p:nvSpPr>
          <p:cNvPr id="11" name="Dian numeron paikkamerkki 5"/>
          <p:cNvSpPr>
            <a:spLocks noGrp="1"/>
          </p:cNvSpPr>
          <p:nvPr>
            <p:ph type="sldNum" sz="quarter" idx="12"/>
          </p:nvPr>
        </p:nvSpPr>
        <p:spPr>
          <a:xfrm>
            <a:off x="-1" y="6497453"/>
            <a:ext cx="538948" cy="268137"/>
          </a:xfrm>
          <a:prstGeom prst="rect">
            <a:avLst/>
          </a:prstGeom>
        </p:spPr>
        <p:txBody>
          <a:bodyPr rIns="18000" anchor="ctr"/>
          <a:lstStyle>
            <a:lvl1pPr algn="r">
              <a:defRPr sz="1067"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800" b="0" dirty="0">
              <a:solidFill>
                <a:schemeClr val="bg1">
                  <a:lumMod val="65000"/>
                </a:schemeClr>
              </a:solidFill>
            </a:endParaRPr>
          </a:p>
        </p:txBody>
      </p:sp>
    </p:spTree>
    <p:extLst>
      <p:ext uri="{BB962C8B-B14F-4D97-AF65-F5344CB8AC3E}">
        <p14:creationId xmlns:p14="http://schemas.microsoft.com/office/powerpoint/2010/main" val="2978907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115902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839788" y="529949"/>
            <a:ext cx="9602435"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839789" y="1525865"/>
            <a:ext cx="10514011" cy="619017"/>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839789" y="2287349"/>
            <a:ext cx="10514011" cy="3685884"/>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sp>
        <p:nvSpPr>
          <p:cNvPr id="8" name="Date Placeholder 7"/>
          <p:cNvSpPr>
            <a:spLocks noGrp="1"/>
          </p:cNvSpPr>
          <p:nvPr>
            <p:ph type="dt" sz="half" idx="10"/>
          </p:nvPr>
        </p:nvSpPr>
        <p:spPr/>
        <p:txBody>
          <a:bodyPr/>
          <a:lstStyle/>
          <a:p>
            <a:fld id="{07485DFD-2799-7041-80D0-99A07D09A2CA}" type="datetime1">
              <a:rPr lang="fi-FI" smtClean="0"/>
              <a:pPr/>
              <a:t>20.5.2021</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pic>
        <p:nvPicPr>
          <p:cNvPr id="11" name="Kuva 10" title="TEM leijona">
            <a:extLst>
              <a:ext uri="{FF2B5EF4-FFF2-40B4-BE49-F238E27FC236}">
                <a16:creationId xmlns:a16="http://schemas.microsoft.com/office/drawing/2014/main" id="{B59ACEEA-8CE8-4D67-B220-845B65712E7B}"/>
              </a:ext>
            </a:extLst>
          </p:cNvPr>
          <p:cNvPicPr>
            <a:picLocks noChangeAspect="1"/>
          </p:cNvPicPr>
          <p:nvPr userDrawn="1"/>
        </p:nvPicPr>
        <p:blipFill>
          <a:blip r:embed="rId2"/>
          <a:stretch>
            <a:fillRect/>
          </a:stretch>
        </p:blipFill>
        <p:spPr>
          <a:xfrm>
            <a:off x="10954513" y="724700"/>
            <a:ext cx="402337" cy="601473"/>
          </a:xfrm>
          <a:prstGeom prst="rect">
            <a:avLst/>
          </a:prstGeom>
        </p:spPr>
      </p:pic>
    </p:spTree>
    <p:extLst>
      <p:ext uri="{BB962C8B-B14F-4D97-AF65-F5344CB8AC3E}">
        <p14:creationId xmlns:p14="http://schemas.microsoft.com/office/powerpoint/2010/main" val="3128768702"/>
      </p:ext>
    </p:extLst>
  </p:cSld>
  <p:clrMapOvr>
    <a:masterClrMapping/>
  </p:clrMapOvr>
  <p:extLst mod="1">
    <p:ext uri="{DCECCB84-F9BA-43D5-87BE-67443E8EF086}">
      <p15:sldGuideLst xmlns:p15="http://schemas.microsoft.com/office/powerpoint/2012/main">
        <p15:guide id="1" pos="385">
          <p15:clr>
            <a:srgbClr val="FBAE40"/>
          </p15:clr>
        </p15:guide>
        <p15:guide id="2" orient="horz" pos="374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sp>
        <p:nvSpPr>
          <p:cNvPr id="5" name="Date Placeholder 4"/>
          <p:cNvSpPr>
            <a:spLocks noGrp="1"/>
          </p:cNvSpPr>
          <p:nvPr>
            <p:ph type="dt" sz="half" idx="10"/>
          </p:nvPr>
        </p:nvSpPr>
        <p:spPr/>
        <p:txBody>
          <a:bodyPr/>
          <a:lstStyle/>
          <a:p>
            <a:fld id="{585218D1-828F-624F-B233-BF7AD71CC7E8}" type="datetime1">
              <a:rPr lang="fi-FI" smtClean="0"/>
              <a:pPr/>
              <a:t>20.5.2021</a:t>
            </a:fld>
            <a:endParaRPr lang="fi-FI" dirty="0"/>
          </a:p>
        </p:txBody>
      </p:sp>
      <p:sp>
        <p:nvSpPr>
          <p:cNvPr id="6" name="Footer Placeholder 5"/>
          <p:cNvSpPr>
            <a:spLocks noGrp="1"/>
          </p:cNvSpPr>
          <p:nvPr>
            <p:ph type="ftr" sz="quarter" idx="11"/>
          </p:nvPr>
        </p:nvSpPr>
        <p:spPr/>
        <p:txBody>
          <a:bodyPr/>
          <a:lstStyle/>
          <a:p>
            <a:r>
              <a:rPr lang="fi-FI"/>
              <a:t>Työ- ja elinkeinoministeriö </a:t>
            </a:r>
            <a:r>
              <a:rPr lang="bg-BG"/>
              <a:t>•</a:t>
            </a:r>
            <a:r>
              <a:rPr lang="fi-FI"/>
              <a:t> www.tem.fi</a:t>
            </a:r>
            <a:endParaRPr lang="fi-FI" dirty="0"/>
          </a:p>
        </p:txBody>
      </p:sp>
      <p:pic>
        <p:nvPicPr>
          <p:cNvPr id="9" name="Kuva 8" title="TEM leijona">
            <a:extLst>
              <a:ext uri="{FF2B5EF4-FFF2-40B4-BE49-F238E27FC236}">
                <a16:creationId xmlns:a16="http://schemas.microsoft.com/office/drawing/2014/main" id="{369F4A3E-DA50-450D-B8C6-A0A087B8D8E9}"/>
              </a:ext>
            </a:extLst>
          </p:cNvPr>
          <p:cNvPicPr>
            <a:picLocks noChangeAspect="1"/>
          </p:cNvPicPr>
          <p:nvPr userDrawn="1"/>
        </p:nvPicPr>
        <p:blipFill>
          <a:blip r:embed="rId2"/>
          <a:stretch>
            <a:fillRect/>
          </a:stretch>
        </p:blipFill>
        <p:spPr>
          <a:xfrm>
            <a:off x="10954513" y="724700"/>
            <a:ext cx="402337" cy="601473"/>
          </a:xfrm>
          <a:prstGeom prst="rect">
            <a:avLst/>
          </a:prstGeom>
        </p:spPr>
      </p:pic>
    </p:spTree>
    <p:extLst>
      <p:ext uri="{BB962C8B-B14F-4D97-AF65-F5344CB8AC3E}">
        <p14:creationId xmlns:p14="http://schemas.microsoft.com/office/powerpoint/2010/main" val="295741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grpSp>
        <p:nvGrpSpPr>
          <p:cNvPr id="2" name="Ryhmä 1" title="TEM leijona"/>
          <p:cNvGrpSpPr/>
          <p:nvPr userDrawn="1"/>
        </p:nvGrpSpPr>
        <p:grpSpPr>
          <a:xfrm>
            <a:off x="4191001" y="594784"/>
            <a:ext cx="3795184" cy="5672667"/>
            <a:chOff x="3143251" y="446088"/>
            <a:chExt cx="2846388" cy="4254500"/>
          </a:xfrm>
        </p:grpSpPr>
        <p:sp>
          <p:nvSpPr>
            <p:cNvPr id="4" name="Freeform 13">
              <a:extLst>
                <a:ext uri="{FF2B5EF4-FFF2-40B4-BE49-F238E27FC236}">
                  <a16:creationId xmlns:a16="http://schemas.microsoft.com/office/drawing/2014/main" id="{02EEC6F9-E414-453A-BFE4-CBFA8E6C1CB5}"/>
                </a:ext>
              </a:extLst>
            </p:cNvPr>
            <p:cNvSpPr>
              <a:spLocks/>
            </p:cNvSpPr>
            <p:nvPr userDrawn="1"/>
          </p:nvSpPr>
          <p:spPr bwMode="auto">
            <a:xfrm>
              <a:off x="3249613" y="3840163"/>
              <a:ext cx="2740025" cy="860425"/>
            </a:xfrm>
            <a:custGeom>
              <a:avLst/>
              <a:gdLst>
                <a:gd name="T0" fmla="*/ 405 w 487"/>
                <a:gd name="T1" fmla="*/ 73 h 153"/>
                <a:gd name="T2" fmla="*/ 278 w 487"/>
                <a:gd name="T3" fmla="*/ 92 h 153"/>
                <a:gd name="T4" fmla="*/ 105 w 487"/>
                <a:gd name="T5" fmla="*/ 55 h 153"/>
                <a:gd name="T6" fmla="*/ 118 w 487"/>
                <a:gd name="T7" fmla="*/ 28 h 153"/>
                <a:gd name="T8" fmla="*/ 118 w 487"/>
                <a:gd name="T9" fmla="*/ 28 h 153"/>
                <a:gd name="T10" fmla="*/ 120 w 487"/>
                <a:gd name="T11" fmla="*/ 26 h 153"/>
                <a:gd name="T12" fmla="*/ 108 w 487"/>
                <a:gd name="T13" fmla="*/ 3 h 153"/>
                <a:gd name="T14" fmla="*/ 86 w 487"/>
                <a:gd name="T15" fmla="*/ 14 h 153"/>
                <a:gd name="T16" fmla="*/ 97 w 487"/>
                <a:gd name="T17" fmla="*/ 37 h 153"/>
                <a:gd name="T18" fmla="*/ 99 w 487"/>
                <a:gd name="T19" fmla="*/ 37 h 153"/>
                <a:gd name="T20" fmla="*/ 93 w 487"/>
                <a:gd name="T21" fmla="*/ 49 h 153"/>
                <a:gd name="T22" fmla="*/ 14 w 487"/>
                <a:gd name="T23" fmla="*/ 0 h 153"/>
                <a:gd name="T24" fmla="*/ 0 w 487"/>
                <a:gd name="T25" fmla="*/ 18 h 153"/>
                <a:gd name="T26" fmla="*/ 76 w 487"/>
                <a:gd name="T27" fmla="*/ 82 h 153"/>
                <a:gd name="T28" fmla="*/ 60 w 487"/>
                <a:gd name="T29" fmla="*/ 113 h 153"/>
                <a:gd name="T30" fmla="*/ 60 w 487"/>
                <a:gd name="T31" fmla="*/ 113 h 153"/>
                <a:gd name="T32" fmla="*/ 59 w 487"/>
                <a:gd name="T33" fmla="*/ 115 h 153"/>
                <a:gd name="T34" fmla="*/ 70 w 487"/>
                <a:gd name="T35" fmla="*/ 138 h 153"/>
                <a:gd name="T36" fmla="*/ 93 w 487"/>
                <a:gd name="T37" fmla="*/ 127 h 153"/>
                <a:gd name="T38" fmla="*/ 82 w 487"/>
                <a:gd name="T39" fmla="*/ 104 h 153"/>
                <a:gd name="T40" fmla="*/ 80 w 487"/>
                <a:gd name="T41" fmla="*/ 103 h 153"/>
                <a:gd name="T42" fmla="*/ 87 w 487"/>
                <a:gd name="T43" fmla="*/ 89 h 153"/>
                <a:gd name="T44" fmla="*/ 312 w 487"/>
                <a:gd name="T45" fmla="*/ 153 h 153"/>
                <a:gd name="T46" fmla="*/ 487 w 487"/>
                <a:gd name="T47" fmla="*/ 116 h 153"/>
                <a:gd name="T48" fmla="*/ 477 w 487"/>
                <a:gd name="T49" fmla="*/ 117 h 153"/>
                <a:gd name="T50" fmla="*/ 405 w 487"/>
                <a:gd name="T51" fmla="*/ 7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7" h="153">
                  <a:moveTo>
                    <a:pt x="405" y="73"/>
                  </a:moveTo>
                  <a:cubicBezTo>
                    <a:pt x="365" y="85"/>
                    <a:pt x="322" y="92"/>
                    <a:pt x="278" y="92"/>
                  </a:cubicBezTo>
                  <a:cubicBezTo>
                    <a:pt x="216" y="92"/>
                    <a:pt x="158" y="78"/>
                    <a:pt x="105" y="55"/>
                  </a:cubicBezTo>
                  <a:cubicBezTo>
                    <a:pt x="118" y="28"/>
                    <a:pt x="118" y="28"/>
                    <a:pt x="118" y="28"/>
                  </a:cubicBezTo>
                  <a:cubicBezTo>
                    <a:pt x="118" y="28"/>
                    <a:pt x="118" y="28"/>
                    <a:pt x="118" y="28"/>
                  </a:cubicBezTo>
                  <a:cubicBezTo>
                    <a:pt x="119" y="28"/>
                    <a:pt x="119" y="27"/>
                    <a:pt x="120" y="26"/>
                  </a:cubicBezTo>
                  <a:cubicBezTo>
                    <a:pt x="123" y="16"/>
                    <a:pt x="118" y="6"/>
                    <a:pt x="108" y="3"/>
                  </a:cubicBezTo>
                  <a:cubicBezTo>
                    <a:pt x="99" y="0"/>
                    <a:pt x="89" y="5"/>
                    <a:pt x="86" y="14"/>
                  </a:cubicBezTo>
                  <a:cubicBezTo>
                    <a:pt x="82" y="23"/>
                    <a:pt x="87" y="34"/>
                    <a:pt x="97" y="37"/>
                  </a:cubicBezTo>
                  <a:cubicBezTo>
                    <a:pt x="97" y="37"/>
                    <a:pt x="98" y="37"/>
                    <a:pt x="99" y="37"/>
                  </a:cubicBezTo>
                  <a:cubicBezTo>
                    <a:pt x="93" y="49"/>
                    <a:pt x="93" y="49"/>
                    <a:pt x="93" y="49"/>
                  </a:cubicBezTo>
                  <a:cubicBezTo>
                    <a:pt x="65" y="36"/>
                    <a:pt x="38" y="19"/>
                    <a:pt x="14" y="0"/>
                  </a:cubicBezTo>
                  <a:cubicBezTo>
                    <a:pt x="0" y="18"/>
                    <a:pt x="0" y="18"/>
                    <a:pt x="0" y="18"/>
                  </a:cubicBezTo>
                  <a:cubicBezTo>
                    <a:pt x="23" y="42"/>
                    <a:pt x="48" y="64"/>
                    <a:pt x="76" y="82"/>
                  </a:cubicBezTo>
                  <a:cubicBezTo>
                    <a:pt x="60" y="113"/>
                    <a:pt x="60" y="113"/>
                    <a:pt x="60" y="113"/>
                  </a:cubicBezTo>
                  <a:cubicBezTo>
                    <a:pt x="60" y="113"/>
                    <a:pt x="60" y="113"/>
                    <a:pt x="60" y="113"/>
                  </a:cubicBezTo>
                  <a:cubicBezTo>
                    <a:pt x="60" y="113"/>
                    <a:pt x="60" y="114"/>
                    <a:pt x="59" y="115"/>
                  </a:cubicBezTo>
                  <a:cubicBezTo>
                    <a:pt x="56" y="124"/>
                    <a:pt x="61" y="135"/>
                    <a:pt x="70" y="138"/>
                  </a:cubicBezTo>
                  <a:cubicBezTo>
                    <a:pt x="80" y="141"/>
                    <a:pt x="90" y="136"/>
                    <a:pt x="93" y="127"/>
                  </a:cubicBezTo>
                  <a:cubicBezTo>
                    <a:pt x="96" y="117"/>
                    <a:pt x="91" y="107"/>
                    <a:pt x="82" y="104"/>
                  </a:cubicBezTo>
                  <a:cubicBezTo>
                    <a:pt x="81" y="104"/>
                    <a:pt x="81" y="104"/>
                    <a:pt x="80" y="103"/>
                  </a:cubicBezTo>
                  <a:cubicBezTo>
                    <a:pt x="87" y="89"/>
                    <a:pt x="87" y="89"/>
                    <a:pt x="87" y="89"/>
                  </a:cubicBezTo>
                  <a:cubicBezTo>
                    <a:pt x="153" y="130"/>
                    <a:pt x="230" y="153"/>
                    <a:pt x="312" y="153"/>
                  </a:cubicBezTo>
                  <a:cubicBezTo>
                    <a:pt x="374" y="153"/>
                    <a:pt x="433" y="140"/>
                    <a:pt x="487" y="116"/>
                  </a:cubicBezTo>
                  <a:cubicBezTo>
                    <a:pt x="484" y="116"/>
                    <a:pt x="480" y="117"/>
                    <a:pt x="477" y="117"/>
                  </a:cubicBezTo>
                  <a:cubicBezTo>
                    <a:pt x="446" y="117"/>
                    <a:pt x="419" y="99"/>
                    <a:pt x="405" y="73"/>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sz="2400"/>
            </a:p>
          </p:txBody>
        </p:sp>
        <p:sp>
          <p:nvSpPr>
            <p:cNvPr id="5" name="Freeform 14">
              <a:extLst>
                <a:ext uri="{FF2B5EF4-FFF2-40B4-BE49-F238E27FC236}">
                  <a16:creationId xmlns:a16="http://schemas.microsoft.com/office/drawing/2014/main" id="{EA2CABED-335D-45C8-ABDE-8491171C5724}"/>
                </a:ext>
              </a:extLst>
            </p:cNvPr>
            <p:cNvSpPr>
              <a:spLocks/>
            </p:cNvSpPr>
            <p:nvPr userDrawn="1"/>
          </p:nvSpPr>
          <p:spPr bwMode="auto">
            <a:xfrm>
              <a:off x="3222626" y="857251"/>
              <a:ext cx="1057275" cy="596900"/>
            </a:xfrm>
            <a:custGeom>
              <a:avLst/>
              <a:gdLst>
                <a:gd name="T0" fmla="*/ 24 w 188"/>
                <a:gd name="T1" fmla="*/ 82 h 106"/>
                <a:gd name="T2" fmla="*/ 30 w 188"/>
                <a:gd name="T3" fmla="*/ 76 h 106"/>
                <a:gd name="T4" fmla="*/ 36 w 188"/>
                <a:gd name="T5" fmla="*/ 75 h 106"/>
                <a:gd name="T6" fmla="*/ 37 w 188"/>
                <a:gd name="T7" fmla="*/ 77 h 106"/>
                <a:gd name="T8" fmla="*/ 37 w 188"/>
                <a:gd name="T9" fmla="*/ 77 h 106"/>
                <a:gd name="T10" fmla="*/ 56 w 188"/>
                <a:gd name="T11" fmla="*/ 99 h 106"/>
                <a:gd name="T12" fmla="*/ 72 w 188"/>
                <a:gd name="T13" fmla="*/ 100 h 106"/>
                <a:gd name="T14" fmla="*/ 80 w 188"/>
                <a:gd name="T15" fmla="*/ 97 h 106"/>
                <a:gd name="T16" fmla="*/ 96 w 188"/>
                <a:gd name="T17" fmla="*/ 64 h 106"/>
                <a:gd name="T18" fmla="*/ 96 w 188"/>
                <a:gd name="T19" fmla="*/ 64 h 106"/>
                <a:gd name="T20" fmla="*/ 96 w 188"/>
                <a:gd name="T21" fmla="*/ 64 h 106"/>
                <a:gd name="T22" fmla="*/ 99 w 188"/>
                <a:gd name="T23" fmla="*/ 63 h 106"/>
                <a:gd name="T24" fmla="*/ 100 w 188"/>
                <a:gd name="T25" fmla="*/ 106 h 106"/>
                <a:gd name="T26" fmla="*/ 123 w 188"/>
                <a:gd name="T27" fmla="*/ 101 h 106"/>
                <a:gd name="T28" fmla="*/ 111 w 188"/>
                <a:gd name="T29" fmla="*/ 70 h 106"/>
                <a:gd name="T30" fmla="*/ 175 w 188"/>
                <a:gd name="T31" fmla="*/ 58 h 106"/>
                <a:gd name="T32" fmla="*/ 188 w 188"/>
                <a:gd name="T33" fmla="*/ 18 h 106"/>
                <a:gd name="T34" fmla="*/ 104 w 188"/>
                <a:gd name="T35" fmla="*/ 34 h 106"/>
                <a:gd name="T36" fmla="*/ 104 w 188"/>
                <a:gd name="T37" fmla="*/ 0 h 106"/>
                <a:gd name="T38" fmla="*/ 81 w 188"/>
                <a:gd name="T39" fmla="*/ 4 h 106"/>
                <a:gd name="T40" fmla="*/ 95 w 188"/>
                <a:gd name="T41" fmla="*/ 44 h 106"/>
                <a:gd name="T42" fmla="*/ 92 w 188"/>
                <a:gd name="T43" fmla="*/ 45 h 106"/>
                <a:gd name="T44" fmla="*/ 91 w 188"/>
                <a:gd name="T45" fmla="*/ 40 h 106"/>
                <a:gd name="T46" fmla="*/ 91 w 188"/>
                <a:gd name="T47" fmla="*/ 39 h 106"/>
                <a:gd name="T48" fmla="*/ 90 w 188"/>
                <a:gd name="T49" fmla="*/ 38 h 106"/>
                <a:gd name="T50" fmla="*/ 90 w 188"/>
                <a:gd name="T51" fmla="*/ 36 h 106"/>
                <a:gd name="T52" fmla="*/ 78 w 188"/>
                <a:gd name="T53" fmla="*/ 33 h 106"/>
                <a:gd name="T54" fmla="*/ 74 w 188"/>
                <a:gd name="T55" fmla="*/ 37 h 106"/>
                <a:gd name="T56" fmla="*/ 64 w 188"/>
                <a:gd name="T57" fmla="*/ 35 h 106"/>
                <a:gd name="T58" fmla="*/ 60 w 188"/>
                <a:gd name="T59" fmla="*/ 40 h 106"/>
                <a:gd name="T60" fmla="*/ 50 w 188"/>
                <a:gd name="T61" fmla="*/ 38 h 106"/>
                <a:gd name="T62" fmla="*/ 46 w 188"/>
                <a:gd name="T63" fmla="*/ 43 h 106"/>
                <a:gd name="T64" fmla="*/ 36 w 188"/>
                <a:gd name="T65" fmla="*/ 41 h 106"/>
                <a:gd name="T66" fmla="*/ 31 w 188"/>
                <a:gd name="T67" fmla="*/ 50 h 106"/>
                <a:gd name="T68" fmla="*/ 32 w 188"/>
                <a:gd name="T69" fmla="*/ 56 h 106"/>
                <a:gd name="T70" fmla="*/ 27 w 188"/>
                <a:gd name="T71" fmla="*/ 57 h 106"/>
                <a:gd name="T72" fmla="*/ 10 w 188"/>
                <a:gd name="T73" fmla="*/ 56 h 106"/>
                <a:gd name="T74" fmla="*/ 4 w 188"/>
                <a:gd name="T75" fmla="*/ 76 h 106"/>
                <a:gd name="T76" fmla="*/ 24 w 188"/>
                <a:gd name="T77" fmla="*/ 8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 h="106">
                  <a:moveTo>
                    <a:pt x="24" y="82"/>
                  </a:moveTo>
                  <a:cubicBezTo>
                    <a:pt x="27" y="81"/>
                    <a:pt x="29" y="79"/>
                    <a:pt x="30" y="76"/>
                  </a:cubicBezTo>
                  <a:cubicBezTo>
                    <a:pt x="36" y="75"/>
                    <a:pt x="36" y="75"/>
                    <a:pt x="36" y="75"/>
                  </a:cubicBezTo>
                  <a:cubicBezTo>
                    <a:pt x="37" y="77"/>
                    <a:pt x="37" y="77"/>
                    <a:pt x="37" y="77"/>
                  </a:cubicBezTo>
                  <a:cubicBezTo>
                    <a:pt x="37" y="77"/>
                    <a:pt x="37" y="77"/>
                    <a:pt x="37" y="77"/>
                  </a:cubicBezTo>
                  <a:cubicBezTo>
                    <a:pt x="39" y="87"/>
                    <a:pt x="46" y="95"/>
                    <a:pt x="56" y="99"/>
                  </a:cubicBezTo>
                  <a:cubicBezTo>
                    <a:pt x="61" y="101"/>
                    <a:pt x="67" y="101"/>
                    <a:pt x="72" y="100"/>
                  </a:cubicBezTo>
                  <a:cubicBezTo>
                    <a:pt x="75" y="100"/>
                    <a:pt x="78" y="99"/>
                    <a:pt x="80" y="97"/>
                  </a:cubicBezTo>
                  <a:cubicBezTo>
                    <a:pt x="92" y="91"/>
                    <a:pt x="99" y="78"/>
                    <a:pt x="96" y="64"/>
                  </a:cubicBezTo>
                  <a:cubicBezTo>
                    <a:pt x="96" y="64"/>
                    <a:pt x="96" y="64"/>
                    <a:pt x="96" y="64"/>
                  </a:cubicBezTo>
                  <a:cubicBezTo>
                    <a:pt x="96" y="64"/>
                    <a:pt x="96" y="64"/>
                    <a:pt x="96" y="64"/>
                  </a:cubicBezTo>
                  <a:cubicBezTo>
                    <a:pt x="99" y="63"/>
                    <a:pt x="99" y="63"/>
                    <a:pt x="99" y="63"/>
                  </a:cubicBezTo>
                  <a:cubicBezTo>
                    <a:pt x="101" y="78"/>
                    <a:pt x="101" y="92"/>
                    <a:pt x="100" y="106"/>
                  </a:cubicBezTo>
                  <a:cubicBezTo>
                    <a:pt x="123" y="101"/>
                    <a:pt x="123" y="101"/>
                    <a:pt x="123" y="101"/>
                  </a:cubicBezTo>
                  <a:cubicBezTo>
                    <a:pt x="118" y="91"/>
                    <a:pt x="114" y="81"/>
                    <a:pt x="111" y="70"/>
                  </a:cubicBezTo>
                  <a:cubicBezTo>
                    <a:pt x="175" y="58"/>
                    <a:pt x="175" y="58"/>
                    <a:pt x="175" y="58"/>
                  </a:cubicBezTo>
                  <a:cubicBezTo>
                    <a:pt x="182" y="45"/>
                    <a:pt x="186" y="32"/>
                    <a:pt x="188" y="18"/>
                  </a:cubicBezTo>
                  <a:cubicBezTo>
                    <a:pt x="104" y="34"/>
                    <a:pt x="104" y="34"/>
                    <a:pt x="104" y="34"/>
                  </a:cubicBezTo>
                  <a:cubicBezTo>
                    <a:pt x="103" y="22"/>
                    <a:pt x="103" y="11"/>
                    <a:pt x="104" y="0"/>
                  </a:cubicBezTo>
                  <a:cubicBezTo>
                    <a:pt x="81" y="4"/>
                    <a:pt x="81" y="4"/>
                    <a:pt x="81" y="4"/>
                  </a:cubicBezTo>
                  <a:cubicBezTo>
                    <a:pt x="87" y="17"/>
                    <a:pt x="92" y="30"/>
                    <a:pt x="95" y="44"/>
                  </a:cubicBezTo>
                  <a:cubicBezTo>
                    <a:pt x="92" y="45"/>
                    <a:pt x="92" y="45"/>
                    <a:pt x="92" y="45"/>
                  </a:cubicBezTo>
                  <a:cubicBezTo>
                    <a:pt x="91" y="40"/>
                    <a:pt x="91" y="40"/>
                    <a:pt x="91" y="40"/>
                  </a:cubicBezTo>
                  <a:cubicBezTo>
                    <a:pt x="91" y="39"/>
                    <a:pt x="91" y="39"/>
                    <a:pt x="91" y="39"/>
                  </a:cubicBezTo>
                  <a:cubicBezTo>
                    <a:pt x="90" y="38"/>
                    <a:pt x="90" y="38"/>
                    <a:pt x="90" y="38"/>
                  </a:cubicBezTo>
                  <a:cubicBezTo>
                    <a:pt x="90" y="38"/>
                    <a:pt x="90" y="37"/>
                    <a:pt x="90" y="36"/>
                  </a:cubicBezTo>
                  <a:cubicBezTo>
                    <a:pt x="88" y="32"/>
                    <a:pt x="82" y="30"/>
                    <a:pt x="78" y="33"/>
                  </a:cubicBezTo>
                  <a:cubicBezTo>
                    <a:pt x="76" y="34"/>
                    <a:pt x="75" y="35"/>
                    <a:pt x="74" y="37"/>
                  </a:cubicBezTo>
                  <a:cubicBezTo>
                    <a:pt x="71" y="34"/>
                    <a:pt x="67" y="34"/>
                    <a:pt x="64" y="35"/>
                  </a:cubicBezTo>
                  <a:cubicBezTo>
                    <a:pt x="62" y="36"/>
                    <a:pt x="61" y="38"/>
                    <a:pt x="60" y="40"/>
                  </a:cubicBezTo>
                  <a:cubicBezTo>
                    <a:pt x="57" y="37"/>
                    <a:pt x="53" y="36"/>
                    <a:pt x="50" y="38"/>
                  </a:cubicBezTo>
                  <a:cubicBezTo>
                    <a:pt x="48" y="39"/>
                    <a:pt x="47" y="41"/>
                    <a:pt x="46" y="43"/>
                  </a:cubicBezTo>
                  <a:cubicBezTo>
                    <a:pt x="43" y="40"/>
                    <a:pt x="39" y="39"/>
                    <a:pt x="36" y="41"/>
                  </a:cubicBezTo>
                  <a:cubicBezTo>
                    <a:pt x="32" y="43"/>
                    <a:pt x="31" y="47"/>
                    <a:pt x="31" y="50"/>
                  </a:cubicBezTo>
                  <a:cubicBezTo>
                    <a:pt x="32" y="56"/>
                    <a:pt x="32" y="56"/>
                    <a:pt x="32" y="56"/>
                  </a:cubicBezTo>
                  <a:cubicBezTo>
                    <a:pt x="27" y="57"/>
                    <a:pt x="27" y="57"/>
                    <a:pt x="27" y="57"/>
                  </a:cubicBezTo>
                  <a:cubicBezTo>
                    <a:pt x="22" y="53"/>
                    <a:pt x="15" y="53"/>
                    <a:pt x="10" y="56"/>
                  </a:cubicBezTo>
                  <a:cubicBezTo>
                    <a:pt x="3" y="60"/>
                    <a:pt x="0" y="69"/>
                    <a:pt x="4" y="76"/>
                  </a:cubicBezTo>
                  <a:cubicBezTo>
                    <a:pt x="8" y="83"/>
                    <a:pt x="17" y="86"/>
                    <a:pt x="24" y="8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sz="2400"/>
            </a:p>
          </p:txBody>
        </p:sp>
        <p:sp>
          <p:nvSpPr>
            <p:cNvPr id="6" name="Freeform 15">
              <a:extLst>
                <a:ext uri="{FF2B5EF4-FFF2-40B4-BE49-F238E27FC236}">
                  <a16:creationId xmlns:a16="http://schemas.microsoft.com/office/drawing/2014/main" id="{2DB32D7A-3B33-42A2-AB22-789BFDB29D74}"/>
                </a:ext>
              </a:extLst>
            </p:cNvPr>
            <p:cNvSpPr>
              <a:spLocks/>
            </p:cNvSpPr>
            <p:nvPr userDrawn="1"/>
          </p:nvSpPr>
          <p:spPr bwMode="auto">
            <a:xfrm>
              <a:off x="3963988" y="1357313"/>
              <a:ext cx="444500" cy="225425"/>
            </a:xfrm>
            <a:custGeom>
              <a:avLst/>
              <a:gdLst>
                <a:gd name="T0" fmla="*/ 30 w 79"/>
                <a:gd name="T1" fmla="*/ 1 h 40"/>
                <a:gd name="T2" fmla="*/ 19 w 79"/>
                <a:gd name="T3" fmla="*/ 0 h 40"/>
                <a:gd name="T4" fmla="*/ 1 w 79"/>
                <a:gd name="T5" fmla="*/ 20 h 40"/>
                <a:gd name="T6" fmla="*/ 21 w 79"/>
                <a:gd name="T7" fmla="*/ 39 h 40"/>
                <a:gd name="T8" fmla="*/ 79 w 79"/>
                <a:gd name="T9" fmla="*/ 18 h 40"/>
                <a:gd name="T10" fmla="*/ 32 w 79"/>
                <a:gd name="T11" fmla="*/ 25 h 40"/>
                <a:gd name="T12" fmla="*/ 20 w 79"/>
                <a:gd name="T13" fmla="*/ 13 h 40"/>
                <a:gd name="T14" fmla="*/ 30 w 79"/>
                <a:gd name="T15" fmla="*/ 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40">
                  <a:moveTo>
                    <a:pt x="30" y="1"/>
                  </a:moveTo>
                  <a:cubicBezTo>
                    <a:pt x="25" y="0"/>
                    <a:pt x="21" y="0"/>
                    <a:pt x="19" y="0"/>
                  </a:cubicBezTo>
                  <a:cubicBezTo>
                    <a:pt x="8" y="0"/>
                    <a:pt x="0" y="10"/>
                    <a:pt x="1" y="20"/>
                  </a:cubicBezTo>
                  <a:cubicBezTo>
                    <a:pt x="1" y="31"/>
                    <a:pt x="10" y="40"/>
                    <a:pt x="21" y="39"/>
                  </a:cubicBezTo>
                  <a:cubicBezTo>
                    <a:pt x="30" y="39"/>
                    <a:pt x="68" y="22"/>
                    <a:pt x="79" y="18"/>
                  </a:cubicBezTo>
                  <a:cubicBezTo>
                    <a:pt x="66" y="20"/>
                    <a:pt x="37" y="25"/>
                    <a:pt x="32" y="25"/>
                  </a:cubicBezTo>
                  <a:cubicBezTo>
                    <a:pt x="25" y="25"/>
                    <a:pt x="20" y="20"/>
                    <a:pt x="20" y="13"/>
                  </a:cubicBezTo>
                  <a:cubicBezTo>
                    <a:pt x="19" y="7"/>
                    <a:pt x="24" y="2"/>
                    <a:pt x="30" y="1"/>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sz="2400"/>
            </a:p>
          </p:txBody>
        </p:sp>
        <p:sp>
          <p:nvSpPr>
            <p:cNvPr id="7" name="Freeform 16">
              <a:extLst>
                <a:ext uri="{FF2B5EF4-FFF2-40B4-BE49-F238E27FC236}">
                  <a16:creationId xmlns:a16="http://schemas.microsoft.com/office/drawing/2014/main" id="{B5B70A08-3745-448E-9DAF-E8E53DDF538A}"/>
                </a:ext>
              </a:extLst>
            </p:cNvPr>
            <p:cNvSpPr>
              <a:spLocks/>
            </p:cNvSpPr>
            <p:nvPr userDrawn="1"/>
          </p:nvSpPr>
          <p:spPr bwMode="auto">
            <a:xfrm>
              <a:off x="4459288" y="446088"/>
              <a:ext cx="1350963" cy="714375"/>
            </a:xfrm>
            <a:custGeom>
              <a:avLst/>
              <a:gdLst>
                <a:gd name="T0" fmla="*/ 0 w 240"/>
                <a:gd name="T1" fmla="*/ 69 h 127"/>
                <a:gd name="T2" fmla="*/ 23 w 240"/>
                <a:gd name="T3" fmla="*/ 81 h 127"/>
                <a:gd name="T4" fmla="*/ 55 w 240"/>
                <a:gd name="T5" fmla="*/ 98 h 127"/>
                <a:gd name="T6" fmla="*/ 74 w 240"/>
                <a:gd name="T7" fmla="*/ 108 h 127"/>
                <a:gd name="T8" fmla="*/ 74 w 240"/>
                <a:gd name="T9" fmla="*/ 108 h 127"/>
                <a:gd name="T10" fmla="*/ 109 w 240"/>
                <a:gd name="T11" fmla="*/ 127 h 127"/>
                <a:gd name="T12" fmla="*/ 110 w 240"/>
                <a:gd name="T13" fmla="*/ 127 h 127"/>
                <a:gd name="T14" fmla="*/ 150 w 240"/>
                <a:gd name="T15" fmla="*/ 94 h 127"/>
                <a:gd name="T16" fmla="*/ 159 w 240"/>
                <a:gd name="T17" fmla="*/ 92 h 127"/>
                <a:gd name="T18" fmla="*/ 226 w 240"/>
                <a:gd name="T19" fmla="*/ 80 h 127"/>
                <a:gd name="T20" fmla="*/ 240 w 240"/>
                <a:gd name="T21" fmla="*/ 58 h 127"/>
                <a:gd name="T22" fmla="*/ 219 w 240"/>
                <a:gd name="T23" fmla="*/ 44 h 127"/>
                <a:gd name="T24" fmla="*/ 152 w 240"/>
                <a:gd name="T25" fmla="*/ 57 h 127"/>
                <a:gd name="T26" fmla="*/ 111 w 240"/>
                <a:gd name="T27" fmla="*/ 64 h 127"/>
                <a:gd name="T28" fmla="*/ 118 w 240"/>
                <a:gd name="T29" fmla="*/ 73 h 127"/>
                <a:gd name="T30" fmla="*/ 119 w 240"/>
                <a:gd name="T31" fmla="*/ 74 h 127"/>
                <a:gd name="T32" fmla="*/ 119 w 240"/>
                <a:gd name="T33" fmla="*/ 75 h 127"/>
                <a:gd name="T34" fmla="*/ 119 w 240"/>
                <a:gd name="T35" fmla="*/ 76 h 127"/>
                <a:gd name="T36" fmla="*/ 119 w 240"/>
                <a:gd name="T37" fmla="*/ 77 h 127"/>
                <a:gd name="T38" fmla="*/ 120 w 240"/>
                <a:gd name="T39" fmla="*/ 79 h 127"/>
                <a:gd name="T40" fmla="*/ 120 w 240"/>
                <a:gd name="T41" fmla="*/ 79 h 127"/>
                <a:gd name="T42" fmla="*/ 120 w 240"/>
                <a:gd name="T43" fmla="*/ 81 h 127"/>
                <a:gd name="T44" fmla="*/ 119 w 240"/>
                <a:gd name="T45" fmla="*/ 85 h 127"/>
                <a:gd name="T46" fmla="*/ 119 w 240"/>
                <a:gd name="T47" fmla="*/ 85 h 127"/>
                <a:gd name="T48" fmla="*/ 119 w 240"/>
                <a:gd name="T49" fmla="*/ 87 h 127"/>
                <a:gd name="T50" fmla="*/ 112 w 240"/>
                <a:gd name="T51" fmla="*/ 97 h 127"/>
                <a:gd name="T52" fmla="*/ 110 w 240"/>
                <a:gd name="T53" fmla="*/ 99 h 127"/>
                <a:gd name="T54" fmla="*/ 108 w 240"/>
                <a:gd name="T55" fmla="*/ 100 h 127"/>
                <a:gd name="T56" fmla="*/ 99 w 240"/>
                <a:gd name="T57" fmla="*/ 102 h 127"/>
                <a:gd name="T58" fmla="*/ 99 w 240"/>
                <a:gd name="T59" fmla="*/ 102 h 127"/>
                <a:gd name="T60" fmla="*/ 87 w 240"/>
                <a:gd name="T61" fmla="*/ 98 h 127"/>
                <a:gd name="T62" fmla="*/ 82 w 240"/>
                <a:gd name="T63" fmla="*/ 93 h 127"/>
                <a:gd name="T64" fmla="*/ 81 w 240"/>
                <a:gd name="T65" fmla="*/ 92 h 127"/>
                <a:gd name="T66" fmla="*/ 80 w 240"/>
                <a:gd name="T67" fmla="*/ 90 h 127"/>
                <a:gd name="T68" fmla="*/ 78 w 240"/>
                <a:gd name="T69" fmla="*/ 81 h 127"/>
                <a:gd name="T70" fmla="*/ 99 w 240"/>
                <a:gd name="T71" fmla="*/ 60 h 127"/>
                <a:gd name="T72" fmla="*/ 99 w 240"/>
                <a:gd name="T73" fmla="*/ 60 h 127"/>
                <a:gd name="T74" fmla="*/ 101 w 240"/>
                <a:gd name="T75" fmla="*/ 60 h 127"/>
                <a:gd name="T76" fmla="*/ 91 w 240"/>
                <a:gd name="T77" fmla="*/ 29 h 127"/>
                <a:gd name="T78" fmla="*/ 61 w 240"/>
                <a:gd name="T79" fmla="*/ 39 h 127"/>
                <a:gd name="T80" fmla="*/ 63 w 240"/>
                <a:gd name="T81" fmla="*/ 62 h 127"/>
                <a:gd name="T82" fmla="*/ 35 w 240"/>
                <a:gd name="T83" fmla="*/ 70 h 127"/>
                <a:gd name="T84" fmla="*/ 26 w 240"/>
                <a:gd name="T85" fmla="*/ 42 h 127"/>
                <a:gd name="T86" fmla="*/ 46 w 240"/>
                <a:gd name="T87" fmla="*/ 31 h 127"/>
                <a:gd name="T88" fmla="*/ 37 w 240"/>
                <a:gd name="T89" fmla="*/ 0 h 127"/>
                <a:gd name="T90" fmla="*/ 6 w 240"/>
                <a:gd name="T91" fmla="*/ 10 h 127"/>
                <a:gd name="T92" fmla="*/ 6 w 240"/>
                <a:gd name="T93" fmla="*/ 12 h 127"/>
                <a:gd name="T94" fmla="*/ 5 w 240"/>
                <a:gd name="T95" fmla="*/ 14 h 127"/>
                <a:gd name="T96" fmla="*/ 5 w 240"/>
                <a:gd name="T97" fmla="*/ 15 h 127"/>
                <a:gd name="T98" fmla="*/ 5 w 240"/>
                <a:gd name="T99" fmla="*/ 18 h 127"/>
                <a:gd name="T100" fmla="*/ 5 w 240"/>
                <a:gd name="T101" fmla="*/ 21 h 127"/>
                <a:gd name="T102" fmla="*/ 4 w 240"/>
                <a:gd name="T103" fmla="*/ 31 h 127"/>
                <a:gd name="T104" fmla="*/ 3 w 240"/>
                <a:gd name="T105" fmla="*/ 36 h 127"/>
                <a:gd name="T106" fmla="*/ 3 w 240"/>
                <a:gd name="T107" fmla="*/ 39 h 127"/>
                <a:gd name="T108" fmla="*/ 0 w 240"/>
                <a:gd name="T109" fmla="*/ 69 h 127"/>
                <a:gd name="T110" fmla="*/ 0 w 240"/>
                <a:gd name="T111" fmla="*/ 6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40" h="127">
                  <a:moveTo>
                    <a:pt x="0" y="69"/>
                  </a:moveTo>
                  <a:cubicBezTo>
                    <a:pt x="23" y="81"/>
                    <a:pt x="23" y="81"/>
                    <a:pt x="23" y="81"/>
                  </a:cubicBezTo>
                  <a:cubicBezTo>
                    <a:pt x="55" y="98"/>
                    <a:pt x="55" y="98"/>
                    <a:pt x="55" y="98"/>
                  </a:cubicBezTo>
                  <a:cubicBezTo>
                    <a:pt x="74" y="108"/>
                    <a:pt x="74" y="108"/>
                    <a:pt x="74" y="108"/>
                  </a:cubicBezTo>
                  <a:cubicBezTo>
                    <a:pt x="74" y="108"/>
                    <a:pt x="74" y="108"/>
                    <a:pt x="74" y="108"/>
                  </a:cubicBezTo>
                  <a:cubicBezTo>
                    <a:pt x="109" y="127"/>
                    <a:pt x="109" y="127"/>
                    <a:pt x="109" y="127"/>
                  </a:cubicBezTo>
                  <a:cubicBezTo>
                    <a:pt x="110" y="127"/>
                    <a:pt x="110" y="127"/>
                    <a:pt x="110" y="127"/>
                  </a:cubicBezTo>
                  <a:cubicBezTo>
                    <a:pt x="110" y="127"/>
                    <a:pt x="137" y="105"/>
                    <a:pt x="150" y="94"/>
                  </a:cubicBezTo>
                  <a:cubicBezTo>
                    <a:pt x="159" y="92"/>
                    <a:pt x="159" y="92"/>
                    <a:pt x="159" y="92"/>
                  </a:cubicBezTo>
                  <a:cubicBezTo>
                    <a:pt x="226" y="80"/>
                    <a:pt x="226" y="80"/>
                    <a:pt x="226" y="80"/>
                  </a:cubicBezTo>
                  <a:cubicBezTo>
                    <a:pt x="240" y="58"/>
                    <a:pt x="240" y="58"/>
                    <a:pt x="240" y="58"/>
                  </a:cubicBezTo>
                  <a:cubicBezTo>
                    <a:pt x="219" y="44"/>
                    <a:pt x="219" y="44"/>
                    <a:pt x="219" y="44"/>
                  </a:cubicBezTo>
                  <a:cubicBezTo>
                    <a:pt x="152" y="57"/>
                    <a:pt x="152" y="57"/>
                    <a:pt x="152" y="57"/>
                  </a:cubicBezTo>
                  <a:cubicBezTo>
                    <a:pt x="111" y="64"/>
                    <a:pt x="111" y="64"/>
                    <a:pt x="111" y="64"/>
                  </a:cubicBezTo>
                  <a:cubicBezTo>
                    <a:pt x="115" y="67"/>
                    <a:pt x="117" y="70"/>
                    <a:pt x="118" y="73"/>
                  </a:cubicBezTo>
                  <a:cubicBezTo>
                    <a:pt x="118" y="74"/>
                    <a:pt x="119" y="74"/>
                    <a:pt x="119" y="74"/>
                  </a:cubicBezTo>
                  <a:cubicBezTo>
                    <a:pt x="119" y="74"/>
                    <a:pt x="119" y="75"/>
                    <a:pt x="119" y="75"/>
                  </a:cubicBezTo>
                  <a:cubicBezTo>
                    <a:pt x="119" y="76"/>
                    <a:pt x="119" y="76"/>
                    <a:pt x="119" y="76"/>
                  </a:cubicBezTo>
                  <a:cubicBezTo>
                    <a:pt x="119" y="77"/>
                    <a:pt x="119" y="77"/>
                    <a:pt x="119" y="77"/>
                  </a:cubicBezTo>
                  <a:cubicBezTo>
                    <a:pt x="120" y="77"/>
                    <a:pt x="120" y="78"/>
                    <a:pt x="120" y="79"/>
                  </a:cubicBezTo>
                  <a:cubicBezTo>
                    <a:pt x="120" y="79"/>
                    <a:pt x="120" y="79"/>
                    <a:pt x="120" y="79"/>
                  </a:cubicBezTo>
                  <a:cubicBezTo>
                    <a:pt x="120" y="80"/>
                    <a:pt x="120" y="80"/>
                    <a:pt x="120" y="81"/>
                  </a:cubicBezTo>
                  <a:cubicBezTo>
                    <a:pt x="120" y="82"/>
                    <a:pt x="120" y="84"/>
                    <a:pt x="119" y="85"/>
                  </a:cubicBezTo>
                  <a:cubicBezTo>
                    <a:pt x="119" y="85"/>
                    <a:pt x="119" y="85"/>
                    <a:pt x="119" y="85"/>
                  </a:cubicBezTo>
                  <a:cubicBezTo>
                    <a:pt x="119" y="86"/>
                    <a:pt x="119" y="87"/>
                    <a:pt x="119" y="87"/>
                  </a:cubicBezTo>
                  <a:cubicBezTo>
                    <a:pt x="118" y="91"/>
                    <a:pt x="115" y="95"/>
                    <a:pt x="112" y="97"/>
                  </a:cubicBezTo>
                  <a:cubicBezTo>
                    <a:pt x="111" y="98"/>
                    <a:pt x="111" y="98"/>
                    <a:pt x="110" y="99"/>
                  </a:cubicBezTo>
                  <a:cubicBezTo>
                    <a:pt x="109" y="99"/>
                    <a:pt x="109" y="99"/>
                    <a:pt x="108" y="100"/>
                  </a:cubicBezTo>
                  <a:cubicBezTo>
                    <a:pt x="105" y="101"/>
                    <a:pt x="102" y="102"/>
                    <a:pt x="99" y="102"/>
                  </a:cubicBezTo>
                  <a:cubicBezTo>
                    <a:pt x="99" y="102"/>
                    <a:pt x="99" y="102"/>
                    <a:pt x="99" y="102"/>
                  </a:cubicBezTo>
                  <a:cubicBezTo>
                    <a:pt x="95" y="102"/>
                    <a:pt x="91" y="100"/>
                    <a:pt x="87" y="98"/>
                  </a:cubicBezTo>
                  <a:cubicBezTo>
                    <a:pt x="85" y="97"/>
                    <a:pt x="84" y="95"/>
                    <a:pt x="82" y="93"/>
                  </a:cubicBezTo>
                  <a:cubicBezTo>
                    <a:pt x="82" y="93"/>
                    <a:pt x="82" y="92"/>
                    <a:pt x="81" y="92"/>
                  </a:cubicBezTo>
                  <a:cubicBezTo>
                    <a:pt x="81" y="91"/>
                    <a:pt x="81" y="91"/>
                    <a:pt x="80" y="90"/>
                  </a:cubicBezTo>
                  <a:cubicBezTo>
                    <a:pt x="79" y="87"/>
                    <a:pt x="78" y="84"/>
                    <a:pt x="78" y="81"/>
                  </a:cubicBezTo>
                  <a:cubicBezTo>
                    <a:pt x="78" y="69"/>
                    <a:pt x="88" y="60"/>
                    <a:pt x="99" y="60"/>
                  </a:cubicBezTo>
                  <a:cubicBezTo>
                    <a:pt x="99" y="60"/>
                    <a:pt x="99" y="60"/>
                    <a:pt x="99" y="60"/>
                  </a:cubicBezTo>
                  <a:cubicBezTo>
                    <a:pt x="100" y="60"/>
                    <a:pt x="100" y="60"/>
                    <a:pt x="101" y="60"/>
                  </a:cubicBezTo>
                  <a:cubicBezTo>
                    <a:pt x="91" y="29"/>
                    <a:pt x="91" y="29"/>
                    <a:pt x="91" y="29"/>
                  </a:cubicBezTo>
                  <a:cubicBezTo>
                    <a:pt x="61" y="39"/>
                    <a:pt x="61" y="39"/>
                    <a:pt x="61" y="39"/>
                  </a:cubicBezTo>
                  <a:cubicBezTo>
                    <a:pt x="66" y="45"/>
                    <a:pt x="67" y="54"/>
                    <a:pt x="63" y="62"/>
                  </a:cubicBezTo>
                  <a:cubicBezTo>
                    <a:pt x="57" y="72"/>
                    <a:pt x="45" y="76"/>
                    <a:pt x="35" y="70"/>
                  </a:cubicBezTo>
                  <a:cubicBezTo>
                    <a:pt x="25" y="65"/>
                    <a:pt x="21" y="52"/>
                    <a:pt x="26" y="42"/>
                  </a:cubicBezTo>
                  <a:cubicBezTo>
                    <a:pt x="30" y="35"/>
                    <a:pt x="38" y="31"/>
                    <a:pt x="46" y="31"/>
                  </a:cubicBezTo>
                  <a:cubicBezTo>
                    <a:pt x="37" y="0"/>
                    <a:pt x="37" y="0"/>
                    <a:pt x="37" y="0"/>
                  </a:cubicBezTo>
                  <a:cubicBezTo>
                    <a:pt x="6" y="10"/>
                    <a:pt x="6" y="10"/>
                    <a:pt x="6" y="10"/>
                  </a:cubicBezTo>
                  <a:cubicBezTo>
                    <a:pt x="6" y="10"/>
                    <a:pt x="6" y="11"/>
                    <a:pt x="6" y="12"/>
                  </a:cubicBezTo>
                  <a:cubicBezTo>
                    <a:pt x="5" y="14"/>
                    <a:pt x="5" y="14"/>
                    <a:pt x="5" y="14"/>
                  </a:cubicBezTo>
                  <a:cubicBezTo>
                    <a:pt x="5" y="15"/>
                    <a:pt x="5" y="15"/>
                    <a:pt x="5" y="15"/>
                  </a:cubicBezTo>
                  <a:cubicBezTo>
                    <a:pt x="5" y="18"/>
                    <a:pt x="5" y="18"/>
                    <a:pt x="5" y="18"/>
                  </a:cubicBezTo>
                  <a:cubicBezTo>
                    <a:pt x="5" y="19"/>
                    <a:pt x="5" y="20"/>
                    <a:pt x="5" y="21"/>
                  </a:cubicBezTo>
                  <a:cubicBezTo>
                    <a:pt x="4" y="31"/>
                    <a:pt x="4" y="31"/>
                    <a:pt x="4" y="31"/>
                  </a:cubicBezTo>
                  <a:cubicBezTo>
                    <a:pt x="3" y="33"/>
                    <a:pt x="3" y="35"/>
                    <a:pt x="3" y="36"/>
                  </a:cubicBezTo>
                  <a:cubicBezTo>
                    <a:pt x="3" y="39"/>
                    <a:pt x="3" y="39"/>
                    <a:pt x="3" y="39"/>
                  </a:cubicBezTo>
                  <a:cubicBezTo>
                    <a:pt x="1" y="54"/>
                    <a:pt x="0" y="69"/>
                    <a:pt x="0" y="69"/>
                  </a:cubicBezTo>
                  <a:cubicBezTo>
                    <a:pt x="0" y="69"/>
                    <a:pt x="0" y="69"/>
                    <a:pt x="0" y="69"/>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sz="2400"/>
            </a:p>
          </p:txBody>
        </p:sp>
        <p:sp>
          <p:nvSpPr>
            <p:cNvPr id="8" name="Freeform 17">
              <a:extLst>
                <a:ext uri="{FF2B5EF4-FFF2-40B4-BE49-F238E27FC236}">
                  <a16:creationId xmlns:a16="http://schemas.microsoft.com/office/drawing/2014/main" id="{215FDB23-27A5-4669-9210-686FAA10BDE2}"/>
                </a:ext>
              </a:extLst>
            </p:cNvPr>
            <p:cNvSpPr>
              <a:spLocks noEditPoints="1"/>
            </p:cNvSpPr>
            <p:nvPr userDrawn="1"/>
          </p:nvSpPr>
          <p:spPr bwMode="auto">
            <a:xfrm>
              <a:off x="3143251" y="868363"/>
              <a:ext cx="2846388" cy="3303588"/>
            </a:xfrm>
            <a:custGeom>
              <a:avLst/>
              <a:gdLst>
                <a:gd name="T0" fmla="*/ 94 w 506"/>
                <a:gd name="T1" fmla="*/ 289 h 587"/>
                <a:gd name="T2" fmla="*/ 159 w 506"/>
                <a:gd name="T3" fmla="*/ 308 h 587"/>
                <a:gd name="T4" fmla="*/ 197 w 506"/>
                <a:gd name="T5" fmla="*/ 306 h 587"/>
                <a:gd name="T6" fmla="*/ 237 w 506"/>
                <a:gd name="T7" fmla="*/ 296 h 587"/>
                <a:gd name="T8" fmla="*/ 278 w 506"/>
                <a:gd name="T9" fmla="*/ 279 h 587"/>
                <a:gd name="T10" fmla="*/ 233 w 506"/>
                <a:gd name="T11" fmla="*/ 430 h 587"/>
                <a:gd name="T12" fmla="*/ 221 w 506"/>
                <a:gd name="T13" fmla="*/ 463 h 587"/>
                <a:gd name="T14" fmla="*/ 171 w 506"/>
                <a:gd name="T15" fmla="*/ 484 h 587"/>
                <a:gd name="T16" fmla="*/ 147 w 506"/>
                <a:gd name="T17" fmla="*/ 475 h 587"/>
                <a:gd name="T18" fmla="*/ 85 w 506"/>
                <a:gd name="T19" fmla="*/ 520 h 587"/>
                <a:gd name="T20" fmla="*/ 285 w 506"/>
                <a:gd name="T21" fmla="*/ 456 h 587"/>
                <a:gd name="T22" fmla="*/ 285 w 506"/>
                <a:gd name="T23" fmla="*/ 389 h 587"/>
                <a:gd name="T24" fmla="*/ 320 w 506"/>
                <a:gd name="T25" fmla="*/ 364 h 587"/>
                <a:gd name="T26" fmla="*/ 337 w 506"/>
                <a:gd name="T27" fmla="*/ 301 h 587"/>
                <a:gd name="T28" fmla="*/ 337 w 506"/>
                <a:gd name="T29" fmla="*/ 364 h 587"/>
                <a:gd name="T30" fmla="*/ 443 w 506"/>
                <a:gd name="T31" fmla="*/ 469 h 587"/>
                <a:gd name="T32" fmla="*/ 371 w 506"/>
                <a:gd name="T33" fmla="*/ 532 h 587"/>
                <a:gd name="T34" fmla="*/ 361 w 506"/>
                <a:gd name="T35" fmla="*/ 559 h 587"/>
                <a:gd name="T36" fmla="*/ 452 w 506"/>
                <a:gd name="T37" fmla="*/ 567 h 587"/>
                <a:gd name="T38" fmla="*/ 502 w 506"/>
                <a:gd name="T39" fmla="*/ 458 h 587"/>
                <a:gd name="T40" fmla="*/ 424 w 506"/>
                <a:gd name="T41" fmla="*/ 369 h 587"/>
                <a:gd name="T42" fmla="*/ 424 w 506"/>
                <a:gd name="T43" fmla="*/ 334 h 587"/>
                <a:gd name="T44" fmla="*/ 500 w 506"/>
                <a:gd name="T45" fmla="*/ 109 h 587"/>
                <a:gd name="T46" fmla="*/ 383 w 506"/>
                <a:gd name="T47" fmla="*/ 185 h 587"/>
                <a:gd name="T48" fmla="*/ 374 w 506"/>
                <a:gd name="T49" fmla="*/ 197 h 587"/>
                <a:gd name="T50" fmla="*/ 367 w 506"/>
                <a:gd name="T51" fmla="*/ 211 h 587"/>
                <a:gd name="T52" fmla="*/ 364 w 506"/>
                <a:gd name="T53" fmla="*/ 227 h 587"/>
                <a:gd name="T54" fmla="*/ 411 w 506"/>
                <a:gd name="T55" fmla="*/ 258 h 587"/>
                <a:gd name="T56" fmla="*/ 396 w 506"/>
                <a:gd name="T57" fmla="*/ 206 h 587"/>
                <a:gd name="T58" fmla="*/ 408 w 506"/>
                <a:gd name="T59" fmla="*/ 195 h 587"/>
                <a:gd name="T60" fmla="*/ 432 w 506"/>
                <a:gd name="T61" fmla="*/ 188 h 587"/>
                <a:gd name="T62" fmla="*/ 411 w 506"/>
                <a:gd name="T63" fmla="*/ 288 h 587"/>
                <a:gd name="T64" fmla="*/ 311 w 506"/>
                <a:gd name="T65" fmla="*/ 184 h 587"/>
                <a:gd name="T66" fmla="*/ 318 w 506"/>
                <a:gd name="T67" fmla="*/ 137 h 587"/>
                <a:gd name="T68" fmla="*/ 333 w 506"/>
                <a:gd name="T69" fmla="*/ 102 h 587"/>
                <a:gd name="T70" fmla="*/ 340 w 506"/>
                <a:gd name="T71" fmla="*/ 61 h 587"/>
                <a:gd name="T72" fmla="*/ 243 w 506"/>
                <a:gd name="T73" fmla="*/ 9 h 587"/>
                <a:gd name="T74" fmla="*/ 224 w 506"/>
                <a:gd name="T75" fmla="*/ 8 h 587"/>
                <a:gd name="T76" fmla="*/ 198 w 506"/>
                <a:gd name="T77" fmla="*/ 52 h 587"/>
                <a:gd name="T78" fmla="*/ 198 w 506"/>
                <a:gd name="T79" fmla="*/ 81 h 587"/>
                <a:gd name="T80" fmla="*/ 226 w 506"/>
                <a:gd name="T81" fmla="*/ 138 h 587"/>
                <a:gd name="T82" fmla="*/ 200 w 506"/>
                <a:gd name="T83" fmla="*/ 161 h 587"/>
                <a:gd name="T84" fmla="*/ 163 w 506"/>
                <a:gd name="T85" fmla="*/ 213 h 587"/>
                <a:gd name="T86" fmla="*/ 125 w 506"/>
                <a:gd name="T87" fmla="*/ 186 h 587"/>
                <a:gd name="T88" fmla="*/ 126 w 506"/>
                <a:gd name="T89" fmla="*/ 150 h 587"/>
                <a:gd name="T90" fmla="*/ 103 w 506"/>
                <a:gd name="T91" fmla="*/ 147 h 587"/>
                <a:gd name="T92" fmla="*/ 86 w 506"/>
                <a:gd name="T93" fmla="*/ 107 h 587"/>
                <a:gd name="T94" fmla="*/ 70 w 506"/>
                <a:gd name="T95" fmla="*/ 126 h 587"/>
                <a:gd name="T96" fmla="*/ 157 w 506"/>
                <a:gd name="T97" fmla="*/ 221 h 587"/>
                <a:gd name="T98" fmla="*/ 174 w 506"/>
                <a:gd name="T99" fmla="*/ 248 h 587"/>
                <a:gd name="T100" fmla="*/ 3 w 506"/>
                <a:gd name="T101" fmla="*/ 288 h 587"/>
                <a:gd name="T102" fmla="*/ 432 w 506"/>
                <a:gd name="T103" fmla="*/ 65 h 587"/>
                <a:gd name="T104" fmla="*/ 248 w 506"/>
                <a:gd name="T105" fmla="*/ 42 h 587"/>
                <a:gd name="T106" fmla="*/ 226 w 506"/>
                <a:gd name="T107" fmla="*/ 4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587">
                  <a:moveTo>
                    <a:pt x="67" y="296"/>
                  </a:moveTo>
                  <a:cubicBezTo>
                    <a:pt x="70" y="305"/>
                    <a:pt x="68" y="315"/>
                    <a:pt x="64" y="323"/>
                  </a:cubicBezTo>
                  <a:cubicBezTo>
                    <a:pt x="70" y="321"/>
                    <a:pt x="75" y="318"/>
                    <a:pt x="80" y="314"/>
                  </a:cubicBezTo>
                  <a:cubicBezTo>
                    <a:pt x="87" y="307"/>
                    <a:pt x="92" y="299"/>
                    <a:pt x="94" y="289"/>
                  </a:cubicBezTo>
                  <a:cubicBezTo>
                    <a:pt x="109" y="298"/>
                    <a:pt x="126" y="304"/>
                    <a:pt x="144" y="306"/>
                  </a:cubicBezTo>
                  <a:cubicBezTo>
                    <a:pt x="150" y="296"/>
                    <a:pt x="153" y="284"/>
                    <a:pt x="153" y="272"/>
                  </a:cubicBezTo>
                  <a:cubicBezTo>
                    <a:pt x="154" y="274"/>
                    <a:pt x="155" y="275"/>
                    <a:pt x="156" y="277"/>
                  </a:cubicBezTo>
                  <a:cubicBezTo>
                    <a:pt x="160" y="287"/>
                    <a:pt x="161" y="298"/>
                    <a:pt x="159" y="308"/>
                  </a:cubicBezTo>
                  <a:cubicBezTo>
                    <a:pt x="166" y="309"/>
                    <a:pt x="174" y="308"/>
                    <a:pt x="181" y="308"/>
                  </a:cubicBezTo>
                  <a:cubicBezTo>
                    <a:pt x="188" y="297"/>
                    <a:pt x="191" y="284"/>
                    <a:pt x="191" y="271"/>
                  </a:cubicBezTo>
                  <a:cubicBezTo>
                    <a:pt x="192" y="273"/>
                    <a:pt x="193" y="274"/>
                    <a:pt x="194" y="276"/>
                  </a:cubicBezTo>
                  <a:cubicBezTo>
                    <a:pt x="198" y="286"/>
                    <a:pt x="199" y="296"/>
                    <a:pt x="197" y="306"/>
                  </a:cubicBezTo>
                  <a:cubicBezTo>
                    <a:pt x="206" y="305"/>
                    <a:pt x="215" y="303"/>
                    <a:pt x="223" y="301"/>
                  </a:cubicBezTo>
                  <a:cubicBezTo>
                    <a:pt x="227" y="291"/>
                    <a:pt x="229" y="281"/>
                    <a:pt x="229" y="271"/>
                  </a:cubicBezTo>
                  <a:cubicBezTo>
                    <a:pt x="230" y="272"/>
                    <a:pt x="231" y="273"/>
                    <a:pt x="232" y="275"/>
                  </a:cubicBezTo>
                  <a:cubicBezTo>
                    <a:pt x="235" y="282"/>
                    <a:pt x="237" y="289"/>
                    <a:pt x="237" y="296"/>
                  </a:cubicBezTo>
                  <a:cubicBezTo>
                    <a:pt x="249" y="291"/>
                    <a:pt x="261" y="284"/>
                    <a:pt x="272" y="276"/>
                  </a:cubicBezTo>
                  <a:cubicBezTo>
                    <a:pt x="277" y="271"/>
                    <a:pt x="282" y="265"/>
                    <a:pt x="286" y="258"/>
                  </a:cubicBezTo>
                  <a:cubicBezTo>
                    <a:pt x="285" y="261"/>
                    <a:pt x="285" y="265"/>
                    <a:pt x="283" y="268"/>
                  </a:cubicBezTo>
                  <a:cubicBezTo>
                    <a:pt x="282" y="272"/>
                    <a:pt x="280" y="276"/>
                    <a:pt x="278" y="279"/>
                  </a:cubicBezTo>
                  <a:cubicBezTo>
                    <a:pt x="283" y="283"/>
                    <a:pt x="287" y="287"/>
                    <a:pt x="292" y="291"/>
                  </a:cubicBezTo>
                  <a:cubicBezTo>
                    <a:pt x="294" y="293"/>
                    <a:pt x="295" y="295"/>
                    <a:pt x="297" y="297"/>
                  </a:cubicBezTo>
                  <a:cubicBezTo>
                    <a:pt x="250" y="304"/>
                    <a:pt x="212" y="336"/>
                    <a:pt x="196" y="378"/>
                  </a:cubicBezTo>
                  <a:cubicBezTo>
                    <a:pt x="217" y="386"/>
                    <a:pt x="233" y="406"/>
                    <a:pt x="233" y="430"/>
                  </a:cubicBezTo>
                  <a:cubicBezTo>
                    <a:pt x="233" y="437"/>
                    <a:pt x="231" y="444"/>
                    <a:pt x="228" y="451"/>
                  </a:cubicBezTo>
                  <a:cubicBezTo>
                    <a:pt x="227" y="453"/>
                    <a:pt x="226" y="455"/>
                    <a:pt x="225" y="457"/>
                  </a:cubicBezTo>
                  <a:cubicBezTo>
                    <a:pt x="225" y="458"/>
                    <a:pt x="224" y="459"/>
                    <a:pt x="224" y="460"/>
                  </a:cubicBezTo>
                  <a:cubicBezTo>
                    <a:pt x="223" y="461"/>
                    <a:pt x="222" y="462"/>
                    <a:pt x="221" y="463"/>
                  </a:cubicBezTo>
                  <a:cubicBezTo>
                    <a:pt x="214" y="472"/>
                    <a:pt x="205" y="479"/>
                    <a:pt x="194" y="482"/>
                  </a:cubicBezTo>
                  <a:cubicBezTo>
                    <a:pt x="189" y="484"/>
                    <a:pt x="184" y="485"/>
                    <a:pt x="178" y="485"/>
                  </a:cubicBezTo>
                  <a:cubicBezTo>
                    <a:pt x="178" y="485"/>
                    <a:pt x="177" y="485"/>
                    <a:pt x="177" y="485"/>
                  </a:cubicBezTo>
                  <a:cubicBezTo>
                    <a:pt x="175" y="485"/>
                    <a:pt x="173" y="484"/>
                    <a:pt x="171" y="484"/>
                  </a:cubicBezTo>
                  <a:cubicBezTo>
                    <a:pt x="170" y="484"/>
                    <a:pt x="170" y="484"/>
                    <a:pt x="169" y="484"/>
                  </a:cubicBezTo>
                  <a:cubicBezTo>
                    <a:pt x="167" y="483"/>
                    <a:pt x="165" y="483"/>
                    <a:pt x="163" y="483"/>
                  </a:cubicBezTo>
                  <a:cubicBezTo>
                    <a:pt x="163" y="482"/>
                    <a:pt x="163" y="482"/>
                    <a:pt x="162" y="482"/>
                  </a:cubicBezTo>
                  <a:cubicBezTo>
                    <a:pt x="157" y="481"/>
                    <a:pt x="152" y="478"/>
                    <a:pt x="147" y="475"/>
                  </a:cubicBezTo>
                  <a:cubicBezTo>
                    <a:pt x="146" y="475"/>
                    <a:pt x="145" y="474"/>
                    <a:pt x="144" y="473"/>
                  </a:cubicBezTo>
                  <a:cubicBezTo>
                    <a:pt x="138" y="470"/>
                    <a:pt x="132" y="468"/>
                    <a:pt x="124" y="468"/>
                  </a:cubicBezTo>
                  <a:cubicBezTo>
                    <a:pt x="102" y="468"/>
                    <a:pt x="84" y="486"/>
                    <a:pt x="84" y="509"/>
                  </a:cubicBezTo>
                  <a:cubicBezTo>
                    <a:pt x="84" y="513"/>
                    <a:pt x="84" y="516"/>
                    <a:pt x="85" y="520"/>
                  </a:cubicBezTo>
                  <a:cubicBezTo>
                    <a:pt x="93" y="510"/>
                    <a:pt x="105" y="503"/>
                    <a:pt x="119" y="503"/>
                  </a:cubicBezTo>
                  <a:cubicBezTo>
                    <a:pt x="143" y="503"/>
                    <a:pt x="162" y="523"/>
                    <a:pt x="162" y="547"/>
                  </a:cubicBezTo>
                  <a:cubicBezTo>
                    <a:pt x="162" y="550"/>
                    <a:pt x="162" y="554"/>
                    <a:pt x="161" y="557"/>
                  </a:cubicBezTo>
                  <a:cubicBezTo>
                    <a:pt x="222" y="557"/>
                    <a:pt x="273" y="514"/>
                    <a:pt x="285" y="456"/>
                  </a:cubicBezTo>
                  <a:cubicBezTo>
                    <a:pt x="279" y="446"/>
                    <a:pt x="275" y="435"/>
                    <a:pt x="275" y="423"/>
                  </a:cubicBezTo>
                  <a:cubicBezTo>
                    <a:pt x="275" y="411"/>
                    <a:pt x="278" y="399"/>
                    <a:pt x="285" y="390"/>
                  </a:cubicBezTo>
                  <a:cubicBezTo>
                    <a:pt x="285" y="390"/>
                    <a:pt x="285" y="390"/>
                    <a:pt x="285" y="390"/>
                  </a:cubicBezTo>
                  <a:cubicBezTo>
                    <a:pt x="285" y="390"/>
                    <a:pt x="285" y="389"/>
                    <a:pt x="285" y="389"/>
                  </a:cubicBezTo>
                  <a:cubicBezTo>
                    <a:pt x="285" y="389"/>
                    <a:pt x="285" y="389"/>
                    <a:pt x="285" y="389"/>
                  </a:cubicBezTo>
                  <a:cubicBezTo>
                    <a:pt x="286" y="387"/>
                    <a:pt x="287" y="386"/>
                    <a:pt x="288" y="385"/>
                  </a:cubicBezTo>
                  <a:cubicBezTo>
                    <a:pt x="288" y="385"/>
                    <a:pt x="288" y="385"/>
                    <a:pt x="289" y="384"/>
                  </a:cubicBezTo>
                  <a:cubicBezTo>
                    <a:pt x="297" y="375"/>
                    <a:pt x="308" y="367"/>
                    <a:pt x="320" y="364"/>
                  </a:cubicBezTo>
                  <a:cubicBezTo>
                    <a:pt x="321" y="364"/>
                    <a:pt x="322" y="364"/>
                    <a:pt x="323" y="364"/>
                  </a:cubicBezTo>
                  <a:cubicBezTo>
                    <a:pt x="323" y="364"/>
                    <a:pt x="323" y="364"/>
                    <a:pt x="323" y="364"/>
                  </a:cubicBezTo>
                  <a:cubicBezTo>
                    <a:pt x="323" y="347"/>
                    <a:pt x="325" y="330"/>
                    <a:pt x="331" y="314"/>
                  </a:cubicBezTo>
                  <a:cubicBezTo>
                    <a:pt x="333" y="310"/>
                    <a:pt x="335" y="305"/>
                    <a:pt x="337" y="301"/>
                  </a:cubicBezTo>
                  <a:cubicBezTo>
                    <a:pt x="332" y="322"/>
                    <a:pt x="332" y="342"/>
                    <a:pt x="336" y="362"/>
                  </a:cubicBezTo>
                  <a:cubicBezTo>
                    <a:pt x="337" y="363"/>
                    <a:pt x="337" y="363"/>
                    <a:pt x="337" y="363"/>
                  </a:cubicBezTo>
                  <a:cubicBezTo>
                    <a:pt x="337" y="363"/>
                    <a:pt x="337" y="363"/>
                    <a:pt x="337" y="364"/>
                  </a:cubicBezTo>
                  <a:cubicBezTo>
                    <a:pt x="337" y="364"/>
                    <a:pt x="337" y="364"/>
                    <a:pt x="337" y="364"/>
                  </a:cubicBezTo>
                  <a:cubicBezTo>
                    <a:pt x="343" y="390"/>
                    <a:pt x="356" y="412"/>
                    <a:pt x="375" y="430"/>
                  </a:cubicBezTo>
                  <a:cubicBezTo>
                    <a:pt x="382" y="426"/>
                    <a:pt x="390" y="424"/>
                    <a:pt x="398" y="424"/>
                  </a:cubicBezTo>
                  <a:cubicBezTo>
                    <a:pt x="421" y="424"/>
                    <a:pt x="440" y="440"/>
                    <a:pt x="443" y="462"/>
                  </a:cubicBezTo>
                  <a:cubicBezTo>
                    <a:pt x="443" y="465"/>
                    <a:pt x="443" y="467"/>
                    <a:pt x="443" y="469"/>
                  </a:cubicBezTo>
                  <a:cubicBezTo>
                    <a:pt x="443" y="492"/>
                    <a:pt x="426" y="511"/>
                    <a:pt x="403" y="514"/>
                  </a:cubicBezTo>
                  <a:cubicBezTo>
                    <a:pt x="403" y="514"/>
                    <a:pt x="402" y="514"/>
                    <a:pt x="401" y="514"/>
                  </a:cubicBezTo>
                  <a:cubicBezTo>
                    <a:pt x="389" y="516"/>
                    <a:pt x="378" y="522"/>
                    <a:pt x="370" y="532"/>
                  </a:cubicBezTo>
                  <a:cubicBezTo>
                    <a:pt x="371" y="532"/>
                    <a:pt x="371" y="532"/>
                    <a:pt x="371" y="532"/>
                  </a:cubicBezTo>
                  <a:cubicBezTo>
                    <a:pt x="368" y="536"/>
                    <a:pt x="365" y="540"/>
                    <a:pt x="364" y="544"/>
                  </a:cubicBezTo>
                  <a:cubicBezTo>
                    <a:pt x="363" y="545"/>
                    <a:pt x="363" y="545"/>
                    <a:pt x="363" y="546"/>
                  </a:cubicBezTo>
                  <a:cubicBezTo>
                    <a:pt x="363" y="547"/>
                    <a:pt x="362" y="549"/>
                    <a:pt x="362" y="550"/>
                  </a:cubicBezTo>
                  <a:cubicBezTo>
                    <a:pt x="361" y="553"/>
                    <a:pt x="361" y="556"/>
                    <a:pt x="361" y="559"/>
                  </a:cubicBezTo>
                  <a:cubicBezTo>
                    <a:pt x="361" y="570"/>
                    <a:pt x="364" y="579"/>
                    <a:pt x="370" y="587"/>
                  </a:cubicBezTo>
                  <a:cubicBezTo>
                    <a:pt x="370" y="575"/>
                    <a:pt x="374" y="564"/>
                    <a:pt x="383" y="555"/>
                  </a:cubicBezTo>
                  <a:cubicBezTo>
                    <a:pt x="399" y="538"/>
                    <a:pt x="427" y="538"/>
                    <a:pt x="444" y="555"/>
                  </a:cubicBezTo>
                  <a:cubicBezTo>
                    <a:pt x="447" y="559"/>
                    <a:pt x="450" y="563"/>
                    <a:pt x="452" y="567"/>
                  </a:cubicBezTo>
                  <a:cubicBezTo>
                    <a:pt x="455" y="573"/>
                    <a:pt x="456" y="580"/>
                    <a:pt x="456" y="586"/>
                  </a:cubicBezTo>
                  <a:cubicBezTo>
                    <a:pt x="460" y="585"/>
                    <a:pt x="464" y="582"/>
                    <a:pt x="468" y="578"/>
                  </a:cubicBezTo>
                  <a:cubicBezTo>
                    <a:pt x="493" y="554"/>
                    <a:pt x="505" y="522"/>
                    <a:pt x="506" y="490"/>
                  </a:cubicBezTo>
                  <a:cubicBezTo>
                    <a:pt x="506" y="479"/>
                    <a:pt x="504" y="468"/>
                    <a:pt x="502" y="458"/>
                  </a:cubicBezTo>
                  <a:cubicBezTo>
                    <a:pt x="498" y="442"/>
                    <a:pt x="491" y="427"/>
                    <a:pt x="481" y="413"/>
                  </a:cubicBezTo>
                  <a:cubicBezTo>
                    <a:pt x="480" y="413"/>
                    <a:pt x="480" y="413"/>
                    <a:pt x="480" y="413"/>
                  </a:cubicBezTo>
                  <a:cubicBezTo>
                    <a:pt x="453" y="411"/>
                    <a:pt x="431" y="394"/>
                    <a:pt x="424" y="369"/>
                  </a:cubicBezTo>
                  <a:cubicBezTo>
                    <a:pt x="424" y="369"/>
                    <a:pt x="424" y="369"/>
                    <a:pt x="424" y="369"/>
                  </a:cubicBezTo>
                  <a:cubicBezTo>
                    <a:pt x="422" y="364"/>
                    <a:pt x="421" y="358"/>
                    <a:pt x="421" y="353"/>
                  </a:cubicBezTo>
                  <a:cubicBezTo>
                    <a:pt x="421" y="347"/>
                    <a:pt x="422" y="342"/>
                    <a:pt x="423" y="337"/>
                  </a:cubicBezTo>
                  <a:cubicBezTo>
                    <a:pt x="424" y="337"/>
                    <a:pt x="424" y="336"/>
                    <a:pt x="424" y="336"/>
                  </a:cubicBezTo>
                  <a:cubicBezTo>
                    <a:pt x="424" y="335"/>
                    <a:pt x="424" y="334"/>
                    <a:pt x="424" y="334"/>
                  </a:cubicBezTo>
                  <a:cubicBezTo>
                    <a:pt x="429" y="317"/>
                    <a:pt x="442" y="303"/>
                    <a:pt x="457" y="296"/>
                  </a:cubicBezTo>
                  <a:cubicBezTo>
                    <a:pt x="482" y="286"/>
                    <a:pt x="500" y="261"/>
                    <a:pt x="500" y="233"/>
                  </a:cubicBezTo>
                  <a:cubicBezTo>
                    <a:pt x="500" y="205"/>
                    <a:pt x="483" y="182"/>
                    <a:pt x="460" y="171"/>
                  </a:cubicBezTo>
                  <a:cubicBezTo>
                    <a:pt x="483" y="160"/>
                    <a:pt x="500" y="137"/>
                    <a:pt x="500" y="109"/>
                  </a:cubicBezTo>
                  <a:cubicBezTo>
                    <a:pt x="500" y="72"/>
                    <a:pt x="469" y="41"/>
                    <a:pt x="432" y="41"/>
                  </a:cubicBezTo>
                  <a:cubicBezTo>
                    <a:pt x="394" y="41"/>
                    <a:pt x="363" y="72"/>
                    <a:pt x="363" y="109"/>
                  </a:cubicBezTo>
                  <a:cubicBezTo>
                    <a:pt x="363" y="137"/>
                    <a:pt x="380" y="160"/>
                    <a:pt x="403" y="171"/>
                  </a:cubicBezTo>
                  <a:cubicBezTo>
                    <a:pt x="395" y="175"/>
                    <a:pt x="389" y="179"/>
                    <a:pt x="383" y="185"/>
                  </a:cubicBezTo>
                  <a:cubicBezTo>
                    <a:pt x="383" y="186"/>
                    <a:pt x="382" y="186"/>
                    <a:pt x="382" y="186"/>
                  </a:cubicBezTo>
                  <a:cubicBezTo>
                    <a:pt x="381" y="187"/>
                    <a:pt x="380" y="189"/>
                    <a:pt x="378" y="191"/>
                  </a:cubicBezTo>
                  <a:cubicBezTo>
                    <a:pt x="378" y="191"/>
                    <a:pt x="378" y="191"/>
                    <a:pt x="377" y="192"/>
                  </a:cubicBezTo>
                  <a:cubicBezTo>
                    <a:pt x="376" y="193"/>
                    <a:pt x="375" y="195"/>
                    <a:pt x="374" y="197"/>
                  </a:cubicBezTo>
                  <a:cubicBezTo>
                    <a:pt x="373" y="197"/>
                    <a:pt x="373" y="198"/>
                    <a:pt x="373" y="198"/>
                  </a:cubicBezTo>
                  <a:cubicBezTo>
                    <a:pt x="372" y="200"/>
                    <a:pt x="371" y="201"/>
                    <a:pt x="370" y="203"/>
                  </a:cubicBezTo>
                  <a:cubicBezTo>
                    <a:pt x="370" y="204"/>
                    <a:pt x="370" y="204"/>
                    <a:pt x="370" y="205"/>
                  </a:cubicBezTo>
                  <a:cubicBezTo>
                    <a:pt x="369" y="207"/>
                    <a:pt x="368" y="209"/>
                    <a:pt x="367" y="211"/>
                  </a:cubicBezTo>
                  <a:cubicBezTo>
                    <a:pt x="367" y="211"/>
                    <a:pt x="367" y="211"/>
                    <a:pt x="367" y="211"/>
                  </a:cubicBezTo>
                  <a:cubicBezTo>
                    <a:pt x="367" y="211"/>
                    <a:pt x="367" y="211"/>
                    <a:pt x="367" y="211"/>
                  </a:cubicBezTo>
                  <a:cubicBezTo>
                    <a:pt x="366" y="215"/>
                    <a:pt x="365" y="218"/>
                    <a:pt x="364" y="222"/>
                  </a:cubicBezTo>
                  <a:cubicBezTo>
                    <a:pt x="364" y="224"/>
                    <a:pt x="364" y="225"/>
                    <a:pt x="364" y="227"/>
                  </a:cubicBezTo>
                  <a:cubicBezTo>
                    <a:pt x="364" y="227"/>
                    <a:pt x="364" y="227"/>
                    <a:pt x="364" y="227"/>
                  </a:cubicBezTo>
                  <a:cubicBezTo>
                    <a:pt x="364" y="227"/>
                    <a:pt x="364" y="227"/>
                    <a:pt x="364" y="227"/>
                  </a:cubicBezTo>
                  <a:cubicBezTo>
                    <a:pt x="364" y="228"/>
                    <a:pt x="364" y="230"/>
                    <a:pt x="364" y="232"/>
                  </a:cubicBezTo>
                  <a:cubicBezTo>
                    <a:pt x="364" y="266"/>
                    <a:pt x="411" y="258"/>
                    <a:pt x="411" y="258"/>
                  </a:cubicBezTo>
                  <a:cubicBezTo>
                    <a:pt x="411" y="258"/>
                    <a:pt x="400" y="253"/>
                    <a:pt x="400" y="244"/>
                  </a:cubicBezTo>
                  <a:cubicBezTo>
                    <a:pt x="400" y="231"/>
                    <a:pt x="421" y="215"/>
                    <a:pt x="393" y="211"/>
                  </a:cubicBezTo>
                  <a:cubicBezTo>
                    <a:pt x="394" y="209"/>
                    <a:pt x="395" y="208"/>
                    <a:pt x="396" y="206"/>
                  </a:cubicBezTo>
                  <a:cubicBezTo>
                    <a:pt x="396" y="206"/>
                    <a:pt x="396" y="206"/>
                    <a:pt x="396" y="206"/>
                  </a:cubicBezTo>
                  <a:cubicBezTo>
                    <a:pt x="398" y="204"/>
                    <a:pt x="399" y="202"/>
                    <a:pt x="401" y="201"/>
                  </a:cubicBezTo>
                  <a:cubicBezTo>
                    <a:pt x="401" y="200"/>
                    <a:pt x="402" y="200"/>
                    <a:pt x="402" y="200"/>
                  </a:cubicBezTo>
                  <a:cubicBezTo>
                    <a:pt x="404" y="198"/>
                    <a:pt x="405" y="197"/>
                    <a:pt x="407" y="196"/>
                  </a:cubicBezTo>
                  <a:cubicBezTo>
                    <a:pt x="407" y="196"/>
                    <a:pt x="407" y="196"/>
                    <a:pt x="408" y="195"/>
                  </a:cubicBezTo>
                  <a:cubicBezTo>
                    <a:pt x="412" y="193"/>
                    <a:pt x="416" y="191"/>
                    <a:pt x="421" y="190"/>
                  </a:cubicBezTo>
                  <a:cubicBezTo>
                    <a:pt x="422" y="189"/>
                    <a:pt x="422" y="189"/>
                    <a:pt x="422" y="189"/>
                  </a:cubicBezTo>
                  <a:cubicBezTo>
                    <a:pt x="424" y="189"/>
                    <a:pt x="427" y="189"/>
                    <a:pt x="429" y="188"/>
                  </a:cubicBezTo>
                  <a:cubicBezTo>
                    <a:pt x="430" y="188"/>
                    <a:pt x="431" y="188"/>
                    <a:pt x="432" y="188"/>
                  </a:cubicBezTo>
                  <a:cubicBezTo>
                    <a:pt x="456" y="188"/>
                    <a:pt x="476" y="208"/>
                    <a:pt x="476" y="233"/>
                  </a:cubicBezTo>
                  <a:cubicBezTo>
                    <a:pt x="476" y="235"/>
                    <a:pt x="476" y="237"/>
                    <a:pt x="475" y="240"/>
                  </a:cubicBezTo>
                  <a:cubicBezTo>
                    <a:pt x="473" y="265"/>
                    <a:pt x="447" y="286"/>
                    <a:pt x="415" y="288"/>
                  </a:cubicBezTo>
                  <a:cubicBezTo>
                    <a:pt x="414" y="288"/>
                    <a:pt x="413" y="288"/>
                    <a:pt x="411" y="288"/>
                  </a:cubicBezTo>
                  <a:cubicBezTo>
                    <a:pt x="393" y="288"/>
                    <a:pt x="374" y="283"/>
                    <a:pt x="358" y="272"/>
                  </a:cubicBezTo>
                  <a:cubicBezTo>
                    <a:pt x="331" y="255"/>
                    <a:pt x="314" y="225"/>
                    <a:pt x="314" y="192"/>
                  </a:cubicBezTo>
                  <a:cubicBezTo>
                    <a:pt x="314" y="191"/>
                    <a:pt x="314" y="191"/>
                    <a:pt x="314" y="191"/>
                  </a:cubicBezTo>
                  <a:cubicBezTo>
                    <a:pt x="313" y="188"/>
                    <a:pt x="312" y="186"/>
                    <a:pt x="311" y="184"/>
                  </a:cubicBezTo>
                  <a:cubicBezTo>
                    <a:pt x="303" y="169"/>
                    <a:pt x="291" y="157"/>
                    <a:pt x="275" y="150"/>
                  </a:cubicBezTo>
                  <a:cubicBezTo>
                    <a:pt x="277" y="150"/>
                    <a:pt x="278" y="149"/>
                    <a:pt x="280" y="149"/>
                  </a:cubicBezTo>
                  <a:cubicBezTo>
                    <a:pt x="293" y="149"/>
                    <a:pt x="304" y="153"/>
                    <a:pt x="313" y="161"/>
                  </a:cubicBezTo>
                  <a:cubicBezTo>
                    <a:pt x="314" y="152"/>
                    <a:pt x="316" y="145"/>
                    <a:pt x="318" y="137"/>
                  </a:cubicBezTo>
                  <a:cubicBezTo>
                    <a:pt x="311" y="127"/>
                    <a:pt x="301" y="119"/>
                    <a:pt x="289" y="115"/>
                  </a:cubicBezTo>
                  <a:cubicBezTo>
                    <a:pt x="291" y="114"/>
                    <a:pt x="293" y="114"/>
                    <a:pt x="294" y="114"/>
                  </a:cubicBezTo>
                  <a:cubicBezTo>
                    <a:pt x="305" y="114"/>
                    <a:pt x="315" y="117"/>
                    <a:pt x="323" y="122"/>
                  </a:cubicBezTo>
                  <a:cubicBezTo>
                    <a:pt x="326" y="115"/>
                    <a:pt x="329" y="109"/>
                    <a:pt x="333" y="102"/>
                  </a:cubicBezTo>
                  <a:cubicBezTo>
                    <a:pt x="325" y="92"/>
                    <a:pt x="315" y="84"/>
                    <a:pt x="304" y="79"/>
                  </a:cubicBezTo>
                  <a:cubicBezTo>
                    <a:pt x="305" y="79"/>
                    <a:pt x="307" y="79"/>
                    <a:pt x="309" y="78"/>
                  </a:cubicBezTo>
                  <a:cubicBezTo>
                    <a:pt x="320" y="78"/>
                    <a:pt x="331" y="82"/>
                    <a:pt x="340" y="88"/>
                  </a:cubicBezTo>
                  <a:cubicBezTo>
                    <a:pt x="340" y="61"/>
                    <a:pt x="340" y="61"/>
                    <a:pt x="340" y="61"/>
                  </a:cubicBezTo>
                  <a:cubicBezTo>
                    <a:pt x="339" y="60"/>
                    <a:pt x="339" y="60"/>
                    <a:pt x="339" y="60"/>
                  </a:cubicBezTo>
                  <a:cubicBezTo>
                    <a:pt x="294" y="36"/>
                    <a:pt x="294" y="36"/>
                    <a:pt x="294" y="36"/>
                  </a:cubicBezTo>
                  <a:cubicBezTo>
                    <a:pt x="266" y="21"/>
                    <a:pt x="266" y="21"/>
                    <a:pt x="266" y="21"/>
                  </a:cubicBezTo>
                  <a:cubicBezTo>
                    <a:pt x="243" y="9"/>
                    <a:pt x="243" y="9"/>
                    <a:pt x="243" y="9"/>
                  </a:cubicBezTo>
                  <a:cubicBezTo>
                    <a:pt x="243" y="9"/>
                    <a:pt x="243" y="9"/>
                    <a:pt x="243" y="9"/>
                  </a:cubicBezTo>
                  <a:cubicBezTo>
                    <a:pt x="226" y="0"/>
                    <a:pt x="226" y="0"/>
                    <a:pt x="226" y="0"/>
                  </a:cubicBezTo>
                  <a:cubicBezTo>
                    <a:pt x="226" y="3"/>
                    <a:pt x="225" y="6"/>
                    <a:pt x="224" y="8"/>
                  </a:cubicBezTo>
                  <a:cubicBezTo>
                    <a:pt x="224" y="8"/>
                    <a:pt x="224" y="8"/>
                    <a:pt x="224" y="8"/>
                  </a:cubicBezTo>
                  <a:cubicBezTo>
                    <a:pt x="223" y="10"/>
                    <a:pt x="223" y="11"/>
                    <a:pt x="222" y="12"/>
                  </a:cubicBezTo>
                  <a:cubicBezTo>
                    <a:pt x="222" y="12"/>
                    <a:pt x="222" y="12"/>
                    <a:pt x="222" y="12"/>
                  </a:cubicBezTo>
                  <a:cubicBezTo>
                    <a:pt x="217" y="25"/>
                    <a:pt x="209" y="38"/>
                    <a:pt x="200" y="49"/>
                  </a:cubicBezTo>
                  <a:cubicBezTo>
                    <a:pt x="199" y="50"/>
                    <a:pt x="199" y="51"/>
                    <a:pt x="198" y="52"/>
                  </a:cubicBezTo>
                  <a:cubicBezTo>
                    <a:pt x="197" y="53"/>
                    <a:pt x="196" y="53"/>
                    <a:pt x="196" y="54"/>
                  </a:cubicBezTo>
                  <a:cubicBezTo>
                    <a:pt x="195" y="55"/>
                    <a:pt x="194" y="55"/>
                    <a:pt x="194" y="56"/>
                  </a:cubicBezTo>
                  <a:cubicBezTo>
                    <a:pt x="197" y="61"/>
                    <a:pt x="200" y="66"/>
                    <a:pt x="200" y="72"/>
                  </a:cubicBezTo>
                  <a:cubicBezTo>
                    <a:pt x="200" y="75"/>
                    <a:pt x="199" y="78"/>
                    <a:pt x="198" y="81"/>
                  </a:cubicBezTo>
                  <a:cubicBezTo>
                    <a:pt x="200" y="84"/>
                    <a:pt x="201" y="88"/>
                    <a:pt x="202" y="92"/>
                  </a:cubicBezTo>
                  <a:cubicBezTo>
                    <a:pt x="207" y="84"/>
                    <a:pt x="216" y="79"/>
                    <a:pt x="226" y="79"/>
                  </a:cubicBezTo>
                  <a:cubicBezTo>
                    <a:pt x="243" y="79"/>
                    <a:pt x="256" y="92"/>
                    <a:pt x="256" y="109"/>
                  </a:cubicBezTo>
                  <a:cubicBezTo>
                    <a:pt x="256" y="125"/>
                    <a:pt x="243" y="138"/>
                    <a:pt x="226" y="138"/>
                  </a:cubicBezTo>
                  <a:cubicBezTo>
                    <a:pt x="218" y="138"/>
                    <a:pt x="211" y="135"/>
                    <a:pt x="206" y="130"/>
                  </a:cubicBezTo>
                  <a:cubicBezTo>
                    <a:pt x="205" y="140"/>
                    <a:pt x="204" y="149"/>
                    <a:pt x="201" y="158"/>
                  </a:cubicBezTo>
                  <a:cubicBezTo>
                    <a:pt x="201" y="158"/>
                    <a:pt x="201" y="159"/>
                    <a:pt x="201" y="159"/>
                  </a:cubicBezTo>
                  <a:cubicBezTo>
                    <a:pt x="200" y="159"/>
                    <a:pt x="200" y="160"/>
                    <a:pt x="200" y="161"/>
                  </a:cubicBezTo>
                  <a:cubicBezTo>
                    <a:pt x="199" y="164"/>
                    <a:pt x="198" y="167"/>
                    <a:pt x="197" y="170"/>
                  </a:cubicBezTo>
                  <a:cubicBezTo>
                    <a:pt x="195" y="175"/>
                    <a:pt x="192" y="180"/>
                    <a:pt x="189" y="185"/>
                  </a:cubicBezTo>
                  <a:cubicBezTo>
                    <a:pt x="185" y="192"/>
                    <a:pt x="180" y="198"/>
                    <a:pt x="174" y="203"/>
                  </a:cubicBezTo>
                  <a:cubicBezTo>
                    <a:pt x="171" y="207"/>
                    <a:pt x="167" y="210"/>
                    <a:pt x="163" y="213"/>
                  </a:cubicBezTo>
                  <a:cubicBezTo>
                    <a:pt x="173" y="200"/>
                    <a:pt x="179" y="186"/>
                    <a:pt x="181" y="171"/>
                  </a:cubicBezTo>
                  <a:cubicBezTo>
                    <a:pt x="165" y="171"/>
                    <a:pt x="149" y="166"/>
                    <a:pt x="136" y="158"/>
                  </a:cubicBezTo>
                  <a:cubicBezTo>
                    <a:pt x="135" y="164"/>
                    <a:pt x="133" y="170"/>
                    <a:pt x="130" y="177"/>
                  </a:cubicBezTo>
                  <a:cubicBezTo>
                    <a:pt x="129" y="180"/>
                    <a:pt x="127" y="183"/>
                    <a:pt x="125" y="186"/>
                  </a:cubicBezTo>
                  <a:cubicBezTo>
                    <a:pt x="129" y="174"/>
                    <a:pt x="129" y="162"/>
                    <a:pt x="126" y="151"/>
                  </a:cubicBezTo>
                  <a:cubicBezTo>
                    <a:pt x="126" y="151"/>
                    <a:pt x="126" y="151"/>
                    <a:pt x="126" y="151"/>
                  </a:cubicBezTo>
                  <a:cubicBezTo>
                    <a:pt x="126" y="151"/>
                    <a:pt x="126" y="151"/>
                    <a:pt x="126" y="151"/>
                  </a:cubicBezTo>
                  <a:cubicBezTo>
                    <a:pt x="126" y="151"/>
                    <a:pt x="126" y="150"/>
                    <a:pt x="126" y="150"/>
                  </a:cubicBezTo>
                  <a:cubicBezTo>
                    <a:pt x="126" y="150"/>
                    <a:pt x="126" y="150"/>
                    <a:pt x="125" y="150"/>
                  </a:cubicBezTo>
                  <a:cubicBezTo>
                    <a:pt x="125" y="150"/>
                    <a:pt x="125" y="150"/>
                    <a:pt x="125" y="150"/>
                  </a:cubicBezTo>
                  <a:cubicBezTo>
                    <a:pt x="115" y="148"/>
                    <a:pt x="104" y="149"/>
                    <a:pt x="94" y="152"/>
                  </a:cubicBezTo>
                  <a:cubicBezTo>
                    <a:pt x="97" y="150"/>
                    <a:pt x="100" y="148"/>
                    <a:pt x="103" y="147"/>
                  </a:cubicBezTo>
                  <a:cubicBezTo>
                    <a:pt x="108" y="145"/>
                    <a:pt x="112" y="143"/>
                    <a:pt x="117" y="142"/>
                  </a:cubicBezTo>
                  <a:cubicBezTo>
                    <a:pt x="107" y="131"/>
                    <a:pt x="100" y="118"/>
                    <a:pt x="96" y="103"/>
                  </a:cubicBezTo>
                  <a:cubicBezTo>
                    <a:pt x="95" y="104"/>
                    <a:pt x="95" y="104"/>
                    <a:pt x="94" y="105"/>
                  </a:cubicBezTo>
                  <a:cubicBezTo>
                    <a:pt x="92" y="106"/>
                    <a:pt x="89" y="107"/>
                    <a:pt x="86" y="107"/>
                  </a:cubicBezTo>
                  <a:cubicBezTo>
                    <a:pt x="81" y="108"/>
                    <a:pt x="75" y="108"/>
                    <a:pt x="70" y="106"/>
                  </a:cubicBezTo>
                  <a:cubicBezTo>
                    <a:pt x="70" y="126"/>
                    <a:pt x="70" y="126"/>
                    <a:pt x="70" y="126"/>
                  </a:cubicBezTo>
                  <a:cubicBezTo>
                    <a:pt x="70" y="126"/>
                    <a:pt x="70" y="126"/>
                    <a:pt x="70" y="126"/>
                  </a:cubicBezTo>
                  <a:cubicBezTo>
                    <a:pt x="70" y="126"/>
                    <a:pt x="70" y="126"/>
                    <a:pt x="70" y="126"/>
                  </a:cubicBezTo>
                  <a:cubicBezTo>
                    <a:pt x="70" y="136"/>
                    <a:pt x="71" y="147"/>
                    <a:pt x="75" y="156"/>
                  </a:cubicBezTo>
                  <a:cubicBezTo>
                    <a:pt x="69" y="197"/>
                    <a:pt x="69" y="197"/>
                    <a:pt x="69" y="197"/>
                  </a:cubicBezTo>
                  <a:cubicBezTo>
                    <a:pt x="109" y="203"/>
                    <a:pt x="109" y="203"/>
                    <a:pt x="109" y="203"/>
                  </a:cubicBezTo>
                  <a:cubicBezTo>
                    <a:pt x="123" y="213"/>
                    <a:pt x="139" y="220"/>
                    <a:pt x="157" y="221"/>
                  </a:cubicBezTo>
                  <a:cubicBezTo>
                    <a:pt x="153" y="223"/>
                    <a:pt x="150" y="226"/>
                    <a:pt x="147" y="228"/>
                  </a:cubicBezTo>
                  <a:cubicBezTo>
                    <a:pt x="203" y="228"/>
                    <a:pt x="203" y="228"/>
                    <a:pt x="203" y="228"/>
                  </a:cubicBezTo>
                  <a:cubicBezTo>
                    <a:pt x="207" y="228"/>
                    <a:pt x="207" y="228"/>
                    <a:pt x="207" y="228"/>
                  </a:cubicBezTo>
                  <a:cubicBezTo>
                    <a:pt x="198" y="234"/>
                    <a:pt x="185" y="244"/>
                    <a:pt x="174" y="248"/>
                  </a:cubicBezTo>
                  <a:cubicBezTo>
                    <a:pt x="138" y="262"/>
                    <a:pt x="101" y="257"/>
                    <a:pt x="70" y="238"/>
                  </a:cubicBezTo>
                  <a:cubicBezTo>
                    <a:pt x="69" y="237"/>
                    <a:pt x="69" y="237"/>
                    <a:pt x="69" y="237"/>
                  </a:cubicBezTo>
                  <a:cubicBezTo>
                    <a:pt x="52" y="229"/>
                    <a:pt x="32" y="231"/>
                    <a:pt x="17" y="244"/>
                  </a:cubicBezTo>
                  <a:cubicBezTo>
                    <a:pt x="5" y="256"/>
                    <a:pt x="0" y="272"/>
                    <a:pt x="3" y="288"/>
                  </a:cubicBezTo>
                  <a:cubicBezTo>
                    <a:pt x="7" y="281"/>
                    <a:pt x="14" y="275"/>
                    <a:pt x="23" y="272"/>
                  </a:cubicBezTo>
                  <a:cubicBezTo>
                    <a:pt x="41" y="266"/>
                    <a:pt x="61" y="277"/>
                    <a:pt x="67" y="296"/>
                  </a:cubicBezTo>
                  <a:close/>
                  <a:moveTo>
                    <a:pt x="387" y="109"/>
                  </a:moveTo>
                  <a:cubicBezTo>
                    <a:pt x="387" y="85"/>
                    <a:pt x="407" y="65"/>
                    <a:pt x="432" y="65"/>
                  </a:cubicBezTo>
                  <a:cubicBezTo>
                    <a:pt x="456" y="65"/>
                    <a:pt x="476" y="85"/>
                    <a:pt x="476" y="109"/>
                  </a:cubicBezTo>
                  <a:cubicBezTo>
                    <a:pt x="476" y="134"/>
                    <a:pt x="456" y="154"/>
                    <a:pt x="432" y="154"/>
                  </a:cubicBezTo>
                  <a:cubicBezTo>
                    <a:pt x="407" y="154"/>
                    <a:pt x="387" y="134"/>
                    <a:pt x="387" y="109"/>
                  </a:cubicBezTo>
                  <a:close/>
                  <a:moveTo>
                    <a:pt x="248" y="42"/>
                  </a:moveTo>
                  <a:cubicBezTo>
                    <a:pt x="248" y="43"/>
                    <a:pt x="247" y="44"/>
                    <a:pt x="247" y="45"/>
                  </a:cubicBezTo>
                  <a:cubicBezTo>
                    <a:pt x="246" y="49"/>
                    <a:pt x="241" y="52"/>
                    <a:pt x="236" y="52"/>
                  </a:cubicBezTo>
                  <a:cubicBezTo>
                    <a:pt x="233" y="52"/>
                    <a:pt x="230" y="50"/>
                    <a:pt x="229" y="48"/>
                  </a:cubicBezTo>
                  <a:cubicBezTo>
                    <a:pt x="227" y="46"/>
                    <a:pt x="226" y="43"/>
                    <a:pt x="226" y="40"/>
                  </a:cubicBezTo>
                  <a:cubicBezTo>
                    <a:pt x="227" y="34"/>
                    <a:pt x="232" y="30"/>
                    <a:pt x="238" y="30"/>
                  </a:cubicBezTo>
                  <a:cubicBezTo>
                    <a:pt x="244" y="31"/>
                    <a:pt x="248" y="36"/>
                    <a:pt x="248" y="4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sz="2400"/>
            </a:p>
          </p:txBody>
        </p:sp>
      </p:grpSp>
      <p:sp>
        <p:nvSpPr>
          <p:cNvPr id="22" name="Text Placeholder 21"/>
          <p:cNvSpPr>
            <a:spLocks noGrp="1"/>
          </p:cNvSpPr>
          <p:nvPr>
            <p:ph type="body" sz="quarter" idx="10"/>
          </p:nvPr>
        </p:nvSpPr>
        <p:spPr>
          <a:xfrm>
            <a:off x="2822577" y="1512887"/>
            <a:ext cx="6546849" cy="3589868"/>
          </a:xfrm>
        </p:spPr>
        <p:txBody>
          <a:bodyPr lIns="90000" anchor="ctr" anchorCtr="1">
            <a:noAutofit/>
          </a:bodyPr>
          <a:lstStyle>
            <a:lvl1pPr marL="0" indent="0" algn="ctr">
              <a:buNone/>
              <a:defRPr sz="5867" baseline="0">
                <a:solidFill>
                  <a:schemeClr val="bg2"/>
                </a:solidFill>
              </a:defRPr>
            </a:lvl1pPr>
          </a:lstStyle>
          <a:p>
            <a:pPr lvl="0"/>
            <a:r>
              <a:rPr lang="fi-FI" smtClean="0"/>
              <a:t>Muokkaa tekstin perustyylejä</a:t>
            </a:r>
          </a:p>
        </p:txBody>
      </p:sp>
    </p:spTree>
    <p:extLst>
      <p:ext uri="{BB962C8B-B14F-4D97-AF65-F5344CB8AC3E}">
        <p14:creationId xmlns:p14="http://schemas.microsoft.com/office/powerpoint/2010/main" val="17464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dirty="0"/>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330245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AA833C8E-4DDE-4567-B45A-FAF3F2864F44}" type="datetimeFigureOut">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390308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A833C8E-4DDE-4567-B45A-FAF3F2864F44}" type="datetimeFigureOut">
              <a:rPr lang="fi-FI" smtClean="0"/>
              <a:t>20.5.2021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78A85E4-AD20-404E-8024-4D1E0753A0BE}" type="slidenum">
              <a:rPr lang="fi-FI" smtClean="0"/>
              <a:t>‹#›</a:t>
            </a:fld>
            <a:endParaRPr lang="fi-FI"/>
          </a:p>
        </p:txBody>
      </p:sp>
    </p:spTree>
    <p:extLst>
      <p:ext uri="{BB962C8B-B14F-4D97-AF65-F5344CB8AC3E}">
        <p14:creationId xmlns:p14="http://schemas.microsoft.com/office/powerpoint/2010/main" val="265563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29949"/>
            <a:ext cx="10515600" cy="995915"/>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838200" y="1525865"/>
            <a:ext cx="10515600" cy="4447369"/>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Rectangle 9"/>
          <p:cNvSpPr/>
          <p:nvPr/>
        </p:nvSpPr>
        <p:spPr>
          <a:xfrm>
            <a:off x="0" y="6378000"/>
            <a:ext cx="12192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dirty="0"/>
          </a:p>
        </p:txBody>
      </p:sp>
      <p:sp>
        <p:nvSpPr>
          <p:cNvPr id="6" name="Slide Number Placeholder 5"/>
          <p:cNvSpPr>
            <a:spLocks noGrp="1"/>
          </p:cNvSpPr>
          <p:nvPr>
            <p:ph type="sldNum" sz="quarter" idx="4"/>
          </p:nvPr>
        </p:nvSpPr>
        <p:spPr>
          <a:xfrm>
            <a:off x="10634870" y="6514950"/>
            <a:ext cx="717652" cy="206103"/>
          </a:xfrm>
          <a:prstGeom prst="rect">
            <a:avLst/>
          </a:prstGeom>
        </p:spPr>
        <p:txBody>
          <a:bodyPr vert="horz" lIns="91440" tIns="45720" rIns="91440" bIns="45720" rtlCol="0" anchor="ctr"/>
          <a:lstStyle>
            <a:lvl1pPr algn="r">
              <a:defRPr sz="1200" b="1">
                <a:solidFill>
                  <a:schemeClr val="bg2"/>
                </a:solidFill>
              </a:defRPr>
            </a:lvl1pPr>
          </a:lstStyle>
          <a:p>
            <a:fld id="{3065C9E5-8AC3-DF4B-BA99-CB03B9370A98}" type="slidenum">
              <a:rPr lang="fi-FI" smtClean="0"/>
              <a:pPr/>
              <a:t>‹#›</a:t>
            </a:fld>
            <a:endParaRPr lang="fi-FI"/>
          </a:p>
        </p:txBody>
      </p:sp>
      <p:sp>
        <p:nvSpPr>
          <p:cNvPr id="4" name="Date Placeholder 3"/>
          <p:cNvSpPr>
            <a:spLocks noGrp="1"/>
          </p:cNvSpPr>
          <p:nvPr>
            <p:ph type="dt" sz="half" idx="2"/>
          </p:nvPr>
        </p:nvSpPr>
        <p:spPr>
          <a:xfrm>
            <a:off x="9695272" y="6514950"/>
            <a:ext cx="937929" cy="206103"/>
          </a:xfrm>
          <a:prstGeom prst="rect">
            <a:avLst/>
          </a:prstGeom>
        </p:spPr>
        <p:txBody>
          <a:bodyPr vert="horz" lIns="91440" tIns="45720" rIns="91440" bIns="45720" rtlCol="0" anchor="ctr"/>
          <a:lstStyle>
            <a:lvl1pPr algn="r">
              <a:defRPr sz="1067">
                <a:solidFill>
                  <a:schemeClr val="bg2"/>
                </a:solidFill>
              </a:defRPr>
            </a:lvl1pPr>
          </a:lstStyle>
          <a:p>
            <a:fld id="{3F2DB349-D844-F140-BD48-943C54C28848}" type="datetime1">
              <a:rPr lang="fi-FI" smtClean="0"/>
              <a:pPr/>
              <a:t>20.5.2021</a:t>
            </a:fld>
            <a:endParaRPr lang="fi-FI" dirty="0"/>
          </a:p>
        </p:txBody>
      </p:sp>
      <p:sp>
        <p:nvSpPr>
          <p:cNvPr id="5" name="Footer Placeholder 4"/>
          <p:cNvSpPr>
            <a:spLocks noGrp="1"/>
          </p:cNvSpPr>
          <p:nvPr>
            <p:ph type="ftr" sz="quarter" idx="3"/>
          </p:nvPr>
        </p:nvSpPr>
        <p:spPr>
          <a:xfrm>
            <a:off x="838201" y="6514950"/>
            <a:ext cx="4107481" cy="206103"/>
          </a:xfrm>
          <a:prstGeom prst="rect">
            <a:avLst/>
          </a:prstGeom>
        </p:spPr>
        <p:txBody>
          <a:bodyPr vert="horz" lIns="91440" tIns="45720" rIns="91440" bIns="45720" rtlCol="0" anchor="ctr"/>
          <a:lstStyle>
            <a:lvl1pPr algn="l">
              <a:defRPr sz="1067" b="0">
                <a:solidFill>
                  <a:schemeClr val="bg2"/>
                </a:solidFill>
              </a:defRPr>
            </a:lvl1pPr>
          </a:lstStyle>
          <a:p>
            <a:r>
              <a:rPr lang="fi-FI" dirty="0"/>
              <a:t>Työ- ja elinkeinoministeriö </a:t>
            </a:r>
            <a:r>
              <a:rPr lang="bg-BG" dirty="0"/>
              <a:t>•</a:t>
            </a:r>
            <a:r>
              <a:rPr lang="fi-FI" dirty="0"/>
              <a:t> </a:t>
            </a:r>
            <a:r>
              <a:rPr lang="fi-FI" dirty="0" err="1"/>
              <a:t>www.tem.fi</a:t>
            </a:r>
            <a:endParaRPr lang="fi-FI" dirty="0"/>
          </a:p>
        </p:txBody>
      </p:sp>
    </p:spTree>
    <p:extLst>
      <p:ext uri="{BB962C8B-B14F-4D97-AF65-F5344CB8AC3E}">
        <p14:creationId xmlns:p14="http://schemas.microsoft.com/office/powerpoint/2010/main" val="39524218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83" r:id="rId7"/>
  </p:sldLayoutIdLst>
  <p:hf hdr="0"/>
  <p:txStyles>
    <p:titleStyle>
      <a:lvl1pPr algn="l" defTabSz="914332"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584" indent="-228584" algn="l" defTabSz="914332" rtl="0" eaLnBrk="1" latinLnBrk="0" hangingPunct="1">
        <a:lnSpc>
          <a:spcPct val="90000"/>
        </a:lnSpc>
        <a:spcBef>
          <a:spcPts val="1000"/>
        </a:spcBef>
        <a:buFont typeface="Arial"/>
        <a:buChar char="•"/>
        <a:defRPr sz="2200" b="1"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a:buChar char="•"/>
        <a:defRPr sz="1600" kern="1200">
          <a:solidFill>
            <a:srgbClr val="505050"/>
          </a:solidFill>
          <a:latin typeface="+mn-lt"/>
          <a:ea typeface="+mn-ea"/>
          <a:cs typeface="+mn-cs"/>
        </a:defRPr>
      </a:lvl3pPr>
      <a:lvl4pPr marL="1600080" indent="-228584" algn="l" defTabSz="914332" rtl="0" eaLnBrk="1" latinLnBrk="0" hangingPunct="1">
        <a:lnSpc>
          <a:spcPct val="90000"/>
        </a:lnSpc>
        <a:spcBef>
          <a:spcPts val="500"/>
        </a:spcBef>
        <a:buFont typeface="Arial"/>
        <a:buChar char="•"/>
        <a:defRPr sz="1600" kern="1200">
          <a:solidFill>
            <a:srgbClr val="505050"/>
          </a:solidFill>
          <a:latin typeface="+mn-lt"/>
          <a:ea typeface="+mn-ea"/>
          <a:cs typeface="+mn-cs"/>
        </a:defRPr>
      </a:lvl4pPr>
      <a:lvl5pPr marL="2057247" indent="-228584" algn="l" defTabSz="914332" rtl="0" eaLnBrk="1" latinLnBrk="0" hangingPunct="1">
        <a:lnSpc>
          <a:spcPct val="90000"/>
        </a:lnSpc>
        <a:spcBef>
          <a:spcPts val="500"/>
        </a:spcBef>
        <a:buFont typeface="Arial"/>
        <a:buChar char="•"/>
        <a:defRPr sz="1600" kern="1200">
          <a:solidFill>
            <a:srgbClr val="505050"/>
          </a:solidFill>
          <a:latin typeface="+mn-lt"/>
          <a:ea typeface="+mn-ea"/>
          <a:cs typeface="+mn-cs"/>
        </a:defRPr>
      </a:lvl5pPr>
      <a:lvl6pPr marL="2514412" indent="-228584" algn="l" defTabSz="914332"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2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33C8E-4DDE-4567-B45A-FAF3F2864F44}" type="datetimeFigureOut">
              <a:rPr lang="fi-FI" smtClean="0"/>
              <a:t>20.5.2021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A85E4-AD20-404E-8024-4D1E0753A0BE}" type="slidenum">
              <a:rPr lang="fi-FI" smtClean="0"/>
              <a:t>‹#›</a:t>
            </a:fld>
            <a:endParaRPr lang="fi-FI"/>
          </a:p>
        </p:txBody>
      </p:sp>
    </p:spTree>
    <p:extLst>
      <p:ext uri="{BB962C8B-B14F-4D97-AF65-F5344CB8AC3E}">
        <p14:creationId xmlns:p14="http://schemas.microsoft.com/office/powerpoint/2010/main" val="57156747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5E0BB-DAF3-4397-AA9E-C66AB215C012}" type="datetime1">
              <a:rPr lang="fi-FI" smtClean="0"/>
              <a:t>20.5.2021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CEE9C-82F3-49E7-9EE6-725FEBC11FD2}" type="slidenum">
              <a:rPr lang="fi-FI" smtClean="0"/>
              <a:t>‹#›</a:t>
            </a:fld>
            <a:endParaRPr lang="fi-FI"/>
          </a:p>
        </p:txBody>
      </p:sp>
    </p:spTree>
    <p:extLst>
      <p:ext uri="{BB962C8B-B14F-4D97-AF65-F5344CB8AC3E}">
        <p14:creationId xmlns:p14="http://schemas.microsoft.com/office/powerpoint/2010/main" val="21653183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tem.fi/tyokykyohjelma" TargetMode="External"/><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Työllisyyden hoidon uusimmat tuulet</a:t>
            </a:r>
            <a:endParaRPr lang="fi-FI" dirty="0"/>
          </a:p>
        </p:txBody>
      </p:sp>
      <p:sp>
        <p:nvSpPr>
          <p:cNvPr id="3" name="Alaotsikko 2"/>
          <p:cNvSpPr>
            <a:spLocks noGrp="1"/>
          </p:cNvSpPr>
          <p:nvPr>
            <p:ph type="subTitle" idx="1"/>
          </p:nvPr>
        </p:nvSpPr>
        <p:spPr/>
        <p:txBody>
          <a:bodyPr>
            <a:noAutofit/>
          </a:bodyPr>
          <a:lstStyle/>
          <a:p>
            <a:r>
              <a:rPr lang="fi-FI" sz="2000" dirty="0" smtClean="0"/>
              <a:t>Etelä-Pohjanmaan TYSO-verkoston koulutuspäivä</a:t>
            </a:r>
          </a:p>
          <a:p>
            <a:r>
              <a:rPr lang="fi-FI" sz="2000" dirty="0" smtClean="0"/>
              <a:t>19.5.2021</a:t>
            </a:r>
          </a:p>
          <a:p>
            <a:r>
              <a:rPr lang="fi-FI" sz="2000" dirty="0" smtClean="0"/>
              <a:t>Tuija Oivo</a:t>
            </a:r>
            <a:endParaRPr lang="fi-FI" sz="2000" dirty="0"/>
          </a:p>
        </p:txBody>
      </p:sp>
    </p:spTree>
    <p:extLst>
      <p:ext uri="{BB962C8B-B14F-4D97-AF65-F5344CB8AC3E}">
        <p14:creationId xmlns:p14="http://schemas.microsoft.com/office/powerpoint/2010/main" val="121818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1" y="479147"/>
            <a:ext cx="9604023" cy="995915"/>
          </a:xfrm>
        </p:spPr>
        <p:txBody>
          <a:bodyPr/>
          <a:lstStyle/>
          <a:p>
            <a:r>
              <a:rPr lang="fi-FI" dirty="0"/>
              <a:t>Hankinnoilla työllistämisen vauhdittaminen</a:t>
            </a:r>
          </a:p>
        </p:txBody>
      </p:sp>
      <p:sp>
        <p:nvSpPr>
          <p:cNvPr id="4" name="Dian numeron paikkamerkki 3"/>
          <p:cNvSpPr>
            <a:spLocks noGrp="1"/>
          </p:cNvSpPr>
          <p:nvPr>
            <p:ph type="sldNum" sz="quarter" idx="12"/>
          </p:nvPr>
        </p:nvSpPr>
        <p:spPr/>
        <p:txBody>
          <a:bodyPr/>
          <a:lstStyle/>
          <a:p>
            <a:fld id="{3065C9E5-8AC3-DF4B-BA99-CB03B9370A98}" type="slidenum">
              <a:rPr lang="fi-FI" smtClean="0"/>
              <a:pPr/>
              <a:t>10</a:t>
            </a:fld>
            <a:endParaRPr lang="fi-FI"/>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7" name="Pyöristetty suorakulmio 6"/>
          <p:cNvSpPr/>
          <p:nvPr/>
        </p:nvSpPr>
        <p:spPr>
          <a:xfrm>
            <a:off x="9423400" y="1679405"/>
            <a:ext cx="2496277" cy="2400267"/>
          </a:xfrm>
          <a:prstGeom prst="round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fi-FI" sz="1467" b="1" dirty="0">
                <a:solidFill>
                  <a:schemeClr val="tx1"/>
                </a:solidFill>
              </a:rPr>
              <a:t>Laki julkisista hankinnoista ja käyttöoikeus-sopimuksista  29.12.2016/1397 </a:t>
            </a:r>
          </a:p>
          <a:p>
            <a:pPr algn="ctr" fontAlgn="ctr"/>
            <a:r>
              <a:rPr lang="fi-FI" sz="1467" b="1" dirty="0">
                <a:solidFill>
                  <a:schemeClr val="tx1"/>
                </a:solidFill>
              </a:rPr>
              <a:t>10 luku, </a:t>
            </a:r>
          </a:p>
          <a:p>
            <a:pPr algn="ctr"/>
            <a:r>
              <a:rPr lang="fi-FI" sz="1467" b="1" dirty="0">
                <a:solidFill>
                  <a:schemeClr val="tx1"/>
                </a:solidFill>
              </a:rPr>
              <a:t>98§</a:t>
            </a:r>
          </a:p>
          <a:p>
            <a:pPr algn="ctr"/>
            <a:r>
              <a:rPr lang="fi-FI" sz="1467" b="1" dirty="0">
                <a:solidFill>
                  <a:schemeClr val="tx1"/>
                </a:solidFill>
              </a:rPr>
              <a:t>Hankintasopimuksen erityisehdot</a:t>
            </a:r>
          </a:p>
          <a:p>
            <a:pPr fontAlgn="ctr"/>
            <a:endParaRPr lang="fi-FI" sz="1467" dirty="0">
              <a:solidFill>
                <a:schemeClr val="tx1"/>
              </a:solidFill>
            </a:endParaRPr>
          </a:p>
        </p:txBody>
      </p:sp>
      <p:sp>
        <p:nvSpPr>
          <p:cNvPr id="9" name="Sisällön paikkamerkki 2"/>
          <p:cNvSpPr>
            <a:spLocks noGrp="1"/>
          </p:cNvSpPr>
          <p:nvPr>
            <p:ph idx="1"/>
          </p:nvPr>
        </p:nvSpPr>
        <p:spPr>
          <a:xfrm>
            <a:off x="809665" y="1393123"/>
            <a:ext cx="8986274" cy="4800535"/>
          </a:xfrm>
        </p:spPr>
        <p:txBody>
          <a:bodyPr>
            <a:noAutofit/>
          </a:bodyPr>
          <a:lstStyle/>
          <a:p>
            <a:pPr fontAlgn="base">
              <a:lnSpc>
                <a:spcPct val="100000"/>
              </a:lnSpc>
              <a:spcBef>
                <a:spcPts val="0"/>
              </a:spcBef>
              <a:spcAft>
                <a:spcPts val="600"/>
              </a:spcAft>
            </a:pPr>
            <a:r>
              <a:rPr lang="fi-FI" sz="2100" dirty="0" smtClean="0"/>
              <a:t>Hallitusohjelman linjaus: julkisiin hankintoihin asetetaan ehto sosiaalisesta työllistämisestä</a:t>
            </a:r>
          </a:p>
          <a:p>
            <a:pPr fontAlgn="base">
              <a:lnSpc>
                <a:spcPct val="100000"/>
              </a:lnSpc>
              <a:spcBef>
                <a:spcPts val="0"/>
              </a:spcBef>
              <a:spcAft>
                <a:spcPts val="600"/>
              </a:spcAft>
            </a:pPr>
            <a:r>
              <a:rPr lang="fi-FI" sz="2100" dirty="0" smtClean="0"/>
              <a:t>Työllisyystavoite 3 000 työllistä ihmistä, puoliväliriihessä kirjattu nettotavoite 2 000 lisätyöllistä  </a:t>
            </a:r>
          </a:p>
          <a:p>
            <a:pPr fontAlgn="base">
              <a:lnSpc>
                <a:spcPct val="100000"/>
              </a:lnSpc>
              <a:spcBef>
                <a:spcPts val="0"/>
              </a:spcBef>
              <a:spcAft>
                <a:spcPts val="600"/>
              </a:spcAft>
            </a:pPr>
            <a:r>
              <a:rPr lang="fi-FI" sz="2100" dirty="0" smtClean="0"/>
              <a:t>Hankinnoilla työllistäminen sisältyy myös Kansalliseen julkisten hankintojen strategiaan 2020</a:t>
            </a:r>
          </a:p>
          <a:p>
            <a:pPr fontAlgn="base">
              <a:lnSpc>
                <a:spcPct val="100000"/>
              </a:lnSpc>
              <a:spcBef>
                <a:spcPts val="0"/>
              </a:spcBef>
              <a:spcAft>
                <a:spcPts val="600"/>
              </a:spcAft>
            </a:pPr>
            <a:r>
              <a:rPr lang="fi-FI" sz="2100" dirty="0" smtClean="0"/>
              <a:t>TEM: Hankinnoilla työllistämisen vauhditusohjelma</a:t>
            </a:r>
            <a:r>
              <a:rPr lang="fi-FI" sz="2100" b="0" dirty="0" smtClean="0"/>
              <a:t/>
            </a:r>
            <a:br>
              <a:rPr lang="fi-FI" sz="2100" b="0" dirty="0" smtClean="0"/>
            </a:br>
            <a:r>
              <a:rPr lang="fi-FI" sz="1800" b="0" dirty="0" smtClean="0"/>
              <a:t>-  Johtoryhmä seuraa ohjelman edistymistä   </a:t>
            </a:r>
          </a:p>
          <a:p>
            <a:pPr marL="671983" fontAlgn="base">
              <a:lnSpc>
                <a:spcPct val="100000"/>
              </a:lnSpc>
              <a:spcBef>
                <a:spcPts val="0"/>
              </a:spcBef>
              <a:buFont typeface="Arial" panose="020B0604020202020204" pitchFamily="34" charset="0"/>
              <a:buChar char="-"/>
            </a:pPr>
            <a:r>
              <a:rPr lang="fi-FI" sz="1800" b="0" dirty="0" smtClean="0"/>
              <a:t>Valtakunnallinen hankinnoilla työllistämisen vauhditus -hanke Suomen Kuntaliitossa (1.8.2020-31.10.2022). </a:t>
            </a:r>
            <a:br>
              <a:rPr lang="fi-FI" sz="1800" b="0" dirty="0" smtClean="0"/>
            </a:br>
            <a:r>
              <a:rPr lang="fi-FI" sz="1800" b="0" dirty="0" smtClean="0"/>
              <a:t> - tehtäviä koordinointi, mallin levittäminen ja aluehankkeiden tuki </a:t>
            </a:r>
          </a:p>
          <a:p>
            <a:pPr marL="671983" fontAlgn="base">
              <a:lnSpc>
                <a:spcPct val="100000"/>
              </a:lnSpc>
              <a:spcBef>
                <a:spcPts val="0"/>
              </a:spcBef>
              <a:buFont typeface="Arial" panose="020B0604020202020204" pitchFamily="34" charset="0"/>
              <a:buChar char="-"/>
            </a:pPr>
            <a:r>
              <a:rPr lang="fi-FI" sz="1800" b="0" dirty="0" smtClean="0"/>
              <a:t>Kuntien hankinnoilla työllistämisen </a:t>
            </a:r>
            <a:r>
              <a:rPr lang="fi-FI" sz="1800" b="0" dirty="0" err="1" smtClean="0"/>
              <a:t>levittämis</a:t>
            </a:r>
            <a:r>
              <a:rPr lang="fi-FI" sz="1800" b="0" dirty="0" smtClean="0"/>
              <a:t>- ja kehittämishankkeita</a:t>
            </a:r>
            <a:br>
              <a:rPr lang="fi-FI" sz="1800" b="0" dirty="0" smtClean="0"/>
            </a:br>
            <a:r>
              <a:rPr lang="fi-FI" sz="1800" b="0" dirty="0" smtClean="0"/>
              <a:t>  - TE-toimistojen myöntämä työllisyyspoliittinen avustus, jossa kaksi hakukierrosta (1.12.-31.12.2020 ja 18.1.-26.2.2021),</a:t>
            </a:r>
            <a:br>
              <a:rPr lang="fi-FI" sz="1800" b="0" dirty="0" smtClean="0"/>
            </a:br>
            <a:r>
              <a:rPr lang="fi-FI" sz="1800" b="0" dirty="0" smtClean="0"/>
              <a:t>rahoitus työkykyohjelman määrärahasta </a:t>
            </a:r>
          </a:p>
          <a:p>
            <a:pPr fontAlgn="base">
              <a:lnSpc>
                <a:spcPct val="100000"/>
              </a:lnSpc>
              <a:spcBef>
                <a:spcPts val="0"/>
              </a:spcBef>
              <a:buFont typeface="Arial" panose="020B0604020202020204" pitchFamily="34" charset="0"/>
              <a:buChar char="-"/>
            </a:pPr>
            <a:endParaRPr lang="fi-FI" sz="2100" b="0" dirty="0"/>
          </a:p>
        </p:txBody>
      </p:sp>
    </p:spTree>
    <p:extLst>
      <p:ext uri="{BB962C8B-B14F-4D97-AF65-F5344CB8AC3E}">
        <p14:creationId xmlns:p14="http://schemas.microsoft.com/office/powerpoint/2010/main" val="4183898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1" y="-116325"/>
            <a:ext cx="9604023" cy="995915"/>
          </a:xfrm>
        </p:spPr>
        <p:txBody>
          <a:bodyPr>
            <a:normAutofit/>
          </a:bodyPr>
          <a:lstStyle/>
          <a:p>
            <a:r>
              <a:rPr lang="fi-FI" sz="2400" dirty="0"/>
              <a:t>Hankinnoilla työllistämisen vauhditusohjelman hankkeista</a:t>
            </a:r>
          </a:p>
        </p:txBody>
      </p:sp>
      <p:sp>
        <p:nvSpPr>
          <p:cNvPr id="4" name="Dian numeron paikkamerkki 3"/>
          <p:cNvSpPr>
            <a:spLocks noGrp="1"/>
          </p:cNvSpPr>
          <p:nvPr>
            <p:ph type="sldNum" sz="quarter" idx="12"/>
          </p:nvPr>
        </p:nvSpPr>
        <p:spPr/>
        <p:txBody>
          <a:bodyPr/>
          <a:lstStyle/>
          <a:p>
            <a:fld id="{3065C9E5-8AC3-DF4B-BA99-CB03B9370A98}" type="slidenum">
              <a:rPr lang="fi-FI" smtClean="0"/>
              <a:pPr/>
              <a:t>11</a:t>
            </a:fld>
            <a:endParaRPr lang="fi-FI"/>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8" name="Sisällön paikkamerkki 4"/>
          <p:cNvSpPr>
            <a:spLocks noGrp="1"/>
          </p:cNvSpPr>
          <p:nvPr>
            <p:ph idx="1"/>
          </p:nvPr>
        </p:nvSpPr>
        <p:spPr>
          <a:xfrm>
            <a:off x="595830" y="645568"/>
            <a:ext cx="10945216" cy="6144683"/>
          </a:xfrm>
        </p:spPr>
        <p:txBody>
          <a:bodyPr>
            <a:normAutofit fontScale="25000" lnSpcReduction="20000"/>
          </a:bodyPr>
          <a:lstStyle/>
          <a:p>
            <a:pPr>
              <a:lnSpc>
                <a:spcPct val="120000"/>
              </a:lnSpc>
              <a:spcBef>
                <a:spcPts val="800"/>
              </a:spcBef>
            </a:pPr>
            <a:r>
              <a:rPr lang="fi-FI" sz="6800" dirty="0" smtClean="0"/>
              <a:t>Valtakunnallisen hankinnoilla työllistämisen vauhditus -hankkeen tehtäviä  </a:t>
            </a:r>
            <a:br>
              <a:rPr lang="fi-FI" sz="6800" dirty="0" smtClean="0"/>
            </a:br>
            <a:r>
              <a:rPr lang="fi-FI" sz="6800" dirty="0" smtClean="0"/>
              <a:t>(Suomen Kuntaliitto, Elinvoima ja talous -yksikkö, projektipäällikkö Anu Tirkkonen) </a:t>
            </a:r>
          </a:p>
          <a:p>
            <a:pPr marL="671983">
              <a:lnSpc>
                <a:spcPct val="120000"/>
              </a:lnSpc>
              <a:spcBef>
                <a:spcPts val="0"/>
              </a:spcBef>
              <a:spcAft>
                <a:spcPts val="400"/>
              </a:spcAft>
              <a:buFont typeface="Arial" panose="020B0604020202020204" pitchFamily="34" charset="0"/>
              <a:buChar char="-"/>
            </a:pPr>
            <a:r>
              <a:rPr lang="fi-FI" sz="6400" b="0" dirty="0" smtClean="0"/>
              <a:t>Mallin levittäminen ja sen jatkokehittäminen (mm. seuranta-asiat)</a:t>
            </a:r>
          </a:p>
          <a:p>
            <a:pPr marL="671983">
              <a:lnSpc>
                <a:spcPct val="120000"/>
              </a:lnSpc>
              <a:spcBef>
                <a:spcPts val="0"/>
              </a:spcBef>
              <a:spcAft>
                <a:spcPts val="400"/>
              </a:spcAft>
              <a:buFont typeface="Arial" panose="020B0604020202020204" pitchFamily="34" charset="0"/>
              <a:buChar char="-"/>
            </a:pPr>
            <a:r>
              <a:rPr lang="fi-FI" sz="6400" b="0" dirty="0" smtClean="0"/>
              <a:t>Verkottuminen ja vuoropuhelu eri toimijoiden kanssa, muun muassa asiasta kiinnostuneiden verkoston ylläpito (sähköinen alusta, kokoukset)</a:t>
            </a:r>
          </a:p>
          <a:p>
            <a:pPr marL="671983">
              <a:lnSpc>
                <a:spcPct val="120000"/>
              </a:lnSpc>
              <a:spcBef>
                <a:spcPts val="0"/>
              </a:spcBef>
              <a:spcAft>
                <a:spcPts val="600"/>
              </a:spcAft>
              <a:buFont typeface="Arial" panose="020B0604020202020204" pitchFamily="34" charset="0"/>
              <a:buChar char="-"/>
            </a:pPr>
            <a:r>
              <a:rPr lang="fi-FI" sz="6400" b="0" dirty="0" smtClean="0"/>
              <a:t>Kuntahankkeiden verkoston vertaiskehittämisen organisointi ja toimintamallin sisällöllisen tuen tarjoaminen  </a:t>
            </a:r>
          </a:p>
          <a:p>
            <a:pPr marL="314275" indent="0">
              <a:lnSpc>
                <a:spcPct val="120000"/>
              </a:lnSpc>
              <a:spcBef>
                <a:spcPts val="0"/>
              </a:spcBef>
              <a:spcAft>
                <a:spcPts val="600"/>
              </a:spcAft>
              <a:buNone/>
            </a:pPr>
            <a:r>
              <a:rPr lang="fi-FI" sz="6400" b="0" dirty="0" smtClean="0"/>
              <a:t>Julkisten hankintojen neuvontayksikkö (</a:t>
            </a:r>
            <a:r>
              <a:rPr lang="fi-FI" sz="6400" b="0" dirty="0" err="1" smtClean="0"/>
              <a:t>JHNY</a:t>
            </a:r>
            <a:r>
              <a:rPr lang="fi-FI" sz="6400" b="0" dirty="0" smtClean="0"/>
              <a:t>) palvelee hankintayksiköitä hankintalain soveltamiskysymyksissä.</a:t>
            </a:r>
          </a:p>
          <a:p>
            <a:pPr>
              <a:lnSpc>
                <a:spcPct val="120000"/>
              </a:lnSpc>
              <a:spcBef>
                <a:spcPts val="0"/>
              </a:spcBef>
            </a:pPr>
            <a:r>
              <a:rPr lang="fi-FI" sz="6800" dirty="0" smtClean="0"/>
              <a:t>Kuntahankkeet  </a:t>
            </a:r>
            <a:r>
              <a:rPr lang="fi-FI" sz="6800" dirty="0"/>
              <a:t>käynnistyneet tai niistä on tehty päätös: Vantaa (Kerava kumppanina), Tampere, Oulu, Kouvola, Turku, Kajaani, Seinäjoki, Simo </a:t>
            </a:r>
          </a:p>
          <a:p>
            <a:pPr marL="671983">
              <a:lnSpc>
                <a:spcPct val="120000"/>
              </a:lnSpc>
              <a:buFont typeface="Arial" panose="020B0604020202020204" pitchFamily="34" charset="0"/>
              <a:buChar char="-"/>
            </a:pPr>
            <a:r>
              <a:rPr lang="fi-FI" sz="6400" dirty="0"/>
              <a:t>Hankkeita kaikissa hankeryhmissä</a:t>
            </a:r>
          </a:p>
          <a:p>
            <a:pPr marL="1339817" lvl="1" indent="-380990">
              <a:lnSpc>
                <a:spcPct val="120000"/>
              </a:lnSpc>
              <a:spcBef>
                <a:spcPts val="0"/>
              </a:spcBef>
              <a:buFont typeface="Arial" panose="020B0604020202020204" pitchFamily="34" charset="0"/>
              <a:buChar char="-"/>
            </a:pPr>
            <a:r>
              <a:rPr lang="fi-FI" sz="5733" dirty="0"/>
              <a:t>Kunnalla  on käytössä hankinnoilla työllistämisen toimintamalli (vakiinnuttaminen ja mallin jonkin osa-alueen edelleen kehittäminen </a:t>
            </a:r>
          </a:p>
          <a:p>
            <a:pPr marL="1339817" lvl="1" indent="-380990">
              <a:lnSpc>
                <a:spcPct val="120000"/>
              </a:lnSpc>
              <a:spcBef>
                <a:spcPts val="0"/>
              </a:spcBef>
              <a:buFont typeface="Arial" panose="020B0604020202020204" pitchFamily="34" charset="0"/>
              <a:buChar char="-"/>
            </a:pPr>
            <a:r>
              <a:rPr lang="fi-FI" sz="5733" dirty="0"/>
              <a:t>Kunta tekee oman kunnan kehittämistyön lisäksi yhteistyötä esim. muiden kuntien kanssa mallin käyttöönottamiseksi ja levittämiseksi.</a:t>
            </a:r>
          </a:p>
          <a:p>
            <a:pPr marL="1339817" lvl="1" indent="-380990">
              <a:lnSpc>
                <a:spcPct val="120000"/>
              </a:lnSpc>
              <a:spcBef>
                <a:spcPts val="0"/>
              </a:spcBef>
              <a:buFont typeface="Arial" panose="020B0604020202020204" pitchFamily="34" charset="0"/>
              <a:buChar char="-"/>
            </a:pPr>
            <a:r>
              <a:rPr lang="fi-FI" sz="5733" dirty="0"/>
              <a:t>Kunnalla ei ole vielä käytössä hankinnoilla työllistämisen </a:t>
            </a:r>
          </a:p>
          <a:p>
            <a:pPr marL="1339817" lvl="1" indent="-380990">
              <a:lnSpc>
                <a:spcPct val="120000"/>
              </a:lnSpc>
              <a:spcBef>
                <a:spcPts val="0"/>
              </a:spcBef>
              <a:buFont typeface="Arial" panose="020B0604020202020204" pitchFamily="34" charset="0"/>
              <a:buChar char="-"/>
            </a:pPr>
            <a:r>
              <a:rPr lang="fi-FI" sz="5733" dirty="0"/>
              <a:t>Kunta, joka ei ole toimeenpannut hankinnoilla työllistämisen toimintamallia, mutta toimintamallin käyttöönottoon on sitouduttu  </a:t>
            </a:r>
          </a:p>
          <a:p>
            <a:pPr marL="671983" lvl="1" indent="-380990">
              <a:lnSpc>
                <a:spcPct val="120000"/>
              </a:lnSpc>
              <a:spcBef>
                <a:spcPts val="0"/>
              </a:spcBef>
              <a:spcAft>
                <a:spcPts val="600"/>
              </a:spcAft>
              <a:buFont typeface="Arial" panose="020B0604020202020204" pitchFamily="34" charset="0"/>
              <a:buChar char="-"/>
            </a:pPr>
            <a:r>
              <a:rPr lang="fi-FI" sz="5733" dirty="0"/>
              <a:t>Verkostomainen toiminta,  valtakunnallisen hankkeen tuki  </a:t>
            </a:r>
          </a:p>
          <a:p>
            <a:pPr>
              <a:lnSpc>
                <a:spcPct val="120000"/>
              </a:lnSpc>
              <a:spcBef>
                <a:spcPts val="0"/>
              </a:spcBef>
              <a:spcAft>
                <a:spcPts val="600"/>
              </a:spcAft>
            </a:pPr>
            <a:r>
              <a:rPr lang="fi-FI" sz="6800" dirty="0"/>
              <a:t>Uuden ESR+ ohjelmakauden ohjelma-asiakirjan luonnoksessa </a:t>
            </a:r>
            <a:r>
              <a:rPr lang="fi-FI" sz="6800" dirty="0" smtClean="0"/>
              <a:t/>
            </a:r>
            <a:br>
              <a:rPr lang="fi-FI" sz="6800" dirty="0" smtClean="0"/>
            </a:br>
            <a:r>
              <a:rPr lang="fi-FI" sz="6400" b="0" dirty="0" smtClean="0"/>
              <a:t>(</a:t>
            </a:r>
            <a:r>
              <a:rPr lang="fi-FI" sz="6400" b="0" dirty="0"/>
              <a:t>Uudistuva ja osaava Suomi 2021 – 2027 EU:n alue- ja rakennepolitiikan ohjelma)</a:t>
            </a:r>
            <a:br>
              <a:rPr lang="fi-FI" sz="6400" b="0" dirty="0"/>
            </a:br>
            <a:r>
              <a:rPr lang="fi-FI" sz="6400" b="0" dirty="0"/>
              <a:t>Polkuja töihin </a:t>
            </a:r>
            <a:r>
              <a:rPr lang="fi-FI" sz="6400" b="0" dirty="0" smtClean="0"/>
              <a:t>erityistavoitteessa ’luodaan </a:t>
            </a:r>
            <a:r>
              <a:rPr lang="fi-FI" sz="6400" b="0" dirty="0"/>
              <a:t>työvoiman kysyntää hyödyntämällä mm. julkisten hankintojen  työllistämismalleja’  </a:t>
            </a:r>
          </a:p>
          <a:p>
            <a:endParaRPr lang="fi-FI" sz="6400" dirty="0"/>
          </a:p>
        </p:txBody>
      </p:sp>
    </p:spTree>
    <p:extLst>
      <p:ext uri="{BB962C8B-B14F-4D97-AF65-F5344CB8AC3E}">
        <p14:creationId xmlns:p14="http://schemas.microsoft.com/office/powerpoint/2010/main" val="7289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p:txBody>
          <a:bodyPr/>
          <a:lstStyle/>
          <a:p>
            <a:r>
              <a:rPr lang="fi-FI" sz="5400" dirty="0" smtClean="0"/>
              <a:t>Yhteiskunnallisten yritysten strategia</a:t>
            </a:r>
            <a:endParaRPr lang="fi-FI" sz="5400" dirty="0"/>
          </a:p>
        </p:txBody>
      </p:sp>
    </p:spTree>
    <p:extLst>
      <p:ext uri="{BB962C8B-B14F-4D97-AF65-F5344CB8AC3E}">
        <p14:creationId xmlns:p14="http://schemas.microsoft.com/office/powerpoint/2010/main" val="3734367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Yhteiskunnallisten yritysten strategia</a:t>
            </a:r>
            <a:endParaRPr lang="fi-FI" dirty="0"/>
          </a:p>
        </p:txBody>
      </p:sp>
      <p:sp>
        <p:nvSpPr>
          <p:cNvPr id="4" name="Dian numeron paikkamerkki 3"/>
          <p:cNvSpPr>
            <a:spLocks noGrp="1"/>
          </p:cNvSpPr>
          <p:nvPr>
            <p:ph type="sldNum" sz="quarter" idx="12"/>
          </p:nvPr>
        </p:nvSpPr>
        <p:spPr/>
        <p:txBody>
          <a:bodyPr/>
          <a:lstStyle/>
          <a:p>
            <a:fld id="{3065C9E5-8AC3-DF4B-BA99-CB03B9370A98}" type="slidenum">
              <a:rPr lang="fi-FI" smtClean="0"/>
              <a:pPr/>
              <a:t>13</a:t>
            </a:fld>
            <a:endParaRPr lang="fi-FI"/>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7" name="Sisällön paikkamerkki 2"/>
          <p:cNvSpPr>
            <a:spLocks noGrp="1"/>
          </p:cNvSpPr>
          <p:nvPr>
            <p:ph idx="1"/>
          </p:nvPr>
        </p:nvSpPr>
        <p:spPr>
          <a:prstGeom prst="rect">
            <a:avLst/>
          </a:prstGeom>
        </p:spPr>
        <p:txBody>
          <a:bodyPr vert="horz" lIns="91440" tIns="45720" rIns="91440" bIns="45720" rtlCol="0">
            <a:normAutofit lnSpcReduction="10000"/>
          </a:bodyPr>
          <a:lstStyle>
            <a:lvl1pPr marL="171442" indent="-171442" algn="l" defTabSz="685766"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90"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74"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spcBef>
                <a:spcPts val="1400"/>
              </a:spcBef>
              <a:buClr>
                <a:schemeClr val="accent1"/>
              </a:buClr>
              <a:buSzPts val="1700"/>
              <a:buNone/>
            </a:pPr>
            <a:r>
              <a:rPr lang="fi-FI" sz="2400" dirty="0">
                <a:solidFill>
                  <a:srgbClr val="000000"/>
                </a:solidFill>
                <a:latin typeface="Arial" panose="020B0604020202020204" pitchFamily="34" charset="0"/>
                <a:ea typeface="Calibri" panose="020F0502020204030204" pitchFamily="34" charset="0"/>
                <a:cs typeface="Arial" panose="020B0604020202020204" pitchFamily="34" charset="0"/>
              </a:rPr>
              <a:t>Strategian tavoitteena on:</a:t>
            </a:r>
            <a:endParaRPr lang="fi-FI" sz="240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Kirkastaa ja selkeyttää yhteiskunnallisten yritysten määritelmä</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Parantaa toimintamallin tunnettuutta ja näkyvyyttä</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Edistää vastuullista ja vaikuttavuusperusteista  liiketoimintaosaamista</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Skaalata ja juurruttaa sosiaalisia innovaatioita</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Lisätä osatyökykyisten ja muiden vaikeassa työmarkkina-asemassa asemassa olevien työllistymistä</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Systematisoida tilastointia ja datankeruuta sekä lisätä ja hyödyntää tutkimustoimintaa</a:t>
            </a:r>
            <a:endParaRPr lang="fi-FI" sz="2400" b="0" dirty="0">
              <a:latin typeface="Arial" panose="020B0604020202020204" pitchFamily="34" charset="0"/>
              <a:cs typeface="Arial" panose="020B0604020202020204" pitchFamily="34" charset="0"/>
            </a:endParaRPr>
          </a:p>
          <a:p>
            <a:pPr marL="722376" indent="-265176">
              <a:spcBef>
                <a:spcPts val="1400"/>
              </a:spcBef>
            </a:pPr>
            <a:r>
              <a:rPr lang="fi-FI" sz="2400" b="0" dirty="0">
                <a:solidFill>
                  <a:srgbClr val="000000"/>
                </a:solidFill>
                <a:latin typeface="Arial" panose="020B0604020202020204" pitchFamily="34" charset="0"/>
                <a:ea typeface="Calibri" panose="020F0502020204030204" pitchFamily="34" charset="0"/>
                <a:cs typeface="Arial" panose="020B0604020202020204" pitchFamily="34" charset="0"/>
              </a:rPr>
              <a:t>Kehittää uusia vaikuttavuuteen perustuvia </a:t>
            </a:r>
            <a:r>
              <a:rPr lang="fi-FI" sz="2400" b="0" dirty="0" smtClean="0">
                <a:solidFill>
                  <a:srgbClr val="000000"/>
                </a:solidFill>
                <a:latin typeface="Arial" panose="020B0604020202020204" pitchFamily="34" charset="0"/>
                <a:ea typeface="Calibri" panose="020F0502020204030204" pitchFamily="34" charset="0"/>
                <a:cs typeface="Arial" panose="020B0604020202020204" pitchFamily="34" charset="0"/>
              </a:rPr>
              <a:t>rahoitusmalleja</a:t>
            </a:r>
            <a:endParaRPr lang="fi-FI" sz="2400" b="0" dirty="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916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Mikä yhteiskunnallinen yritys on?</a:t>
            </a:r>
            <a:endParaRPr lang="fi-FI" dirty="0"/>
          </a:p>
        </p:txBody>
      </p:sp>
      <p:sp>
        <p:nvSpPr>
          <p:cNvPr id="4" name="Dian numeron paikkamerkki 3"/>
          <p:cNvSpPr>
            <a:spLocks noGrp="1"/>
          </p:cNvSpPr>
          <p:nvPr>
            <p:ph type="sldNum" sz="quarter" idx="12"/>
          </p:nvPr>
        </p:nvSpPr>
        <p:spPr/>
        <p:txBody>
          <a:bodyPr/>
          <a:lstStyle/>
          <a:p>
            <a:fld id="{3065C9E5-8AC3-DF4B-BA99-CB03B9370A98}" type="slidenum">
              <a:rPr lang="fi-FI" smtClean="0"/>
              <a:pPr/>
              <a:t>14</a:t>
            </a:fld>
            <a:endParaRPr lang="fi-FI"/>
          </a:p>
        </p:txBody>
      </p:sp>
      <p:sp>
        <p:nvSpPr>
          <p:cNvPr id="3" name="Sisällön paikkamerkki 2"/>
          <p:cNvSpPr>
            <a:spLocks noGrp="1"/>
          </p:cNvSpPr>
          <p:nvPr>
            <p:ph idx="1"/>
          </p:nvPr>
        </p:nvSpPr>
        <p:spPr/>
        <p:txBody>
          <a:bodyPr>
            <a:noAutofit/>
          </a:bodyPr>
          <a:lstStyle/>
          <a:p>
            <a:pPr marL="347472" indent="-347472" fontAlgn="base">
              <a:lnSpc>
                <a:spcPct val="120000"/>
              </a:lnSpc>
              <a:spcBef>
                <a:spcPts val="0"/>
              </a:spcBef>
              <a:spcAft>
                <a:spcPts val="600"/>
              </a:spcAft>
            </a:pPr>
            <a:r>
              <a:rPr lang="fi-FI" sz="1600" dirty="0" smtClean="0">
                <a:solidFill>
                  <a:srgbClr val="000000"/>
                </a:solidFill>
                <a:latin typeface="Arial" panose="020B0604020202020204" pitchFamily="34" charset="0"/>
                <a:cs typeface="Arial" panose="020B0604020202020204" pitchFamily="34" charset="0"/>
              </a:rPr>
              <a:t>Yhteiskunnallinen </a:t>
            </a:r>
            <a:r>
              <a:rPr lang="fi-FI" sz="1600" dirty="0">
                <a:solidFill>
                  <a:srgbClr val="000000"/>
                </a:solidFill>
                <a:latin typeface="Arial" panose="020B0604020202020204" pitchFamily="34" charset="0"/>
                <a:cs typeface="Arial" panose="020B0604020202020204" pitchFamily="34" charset="0"/>
              </a:rPr>
              <a:t>yrittäjyys on tapa tehdä bisnestä: </a:t>
            </a:r>
            <a:r>
              <a:rPr lang="fi-FI" sz="1600" b="0" dirty="0">
                <a:solidFill>
                  <a:srgbClr val="000000"/>
                </a:solidFill>
                <a:latin typeface="Arial" panose="020B0604020202020204" pitchFamily="34" charset="0"/>
                <a:cs typeface="Arial" panose="020B0604020202020204" pitchFamily="34" charset="0"/>
              </a:rPr>
              <a:t>se ei siis ole yritysmuoto vaan liiketoimintamalli</a:t>
            </a:r>
            <a:endParaRPr lang="fi-FI" sz="1600" b="0" dirty="0">
              <a:latin typeface="Arial" panose="020B0604020202020204" pitchFamily="34" charset="0"/>
              <a:cs typeface="Arial" panose="020B0604020202020204" pitchFamily="34" charset="0"/>
            </a:endParaRPr>
          </a:p>
          <a:p>
            <a:pPr marL="347472" indent="-347472" fontAlgn="base">
              <a:lnSpc>
                <a:spcPct val="120000"/>
              </a:lnSpc>
              <a:spcBef>
                <a:spcPts val="0"/>
              </a:spcBef>
              <a:spcAft>
                <a:spcPts val="600"/>
              </a:spcAft>
            </a:pPr>
            <a:r>
              <a:rPr lang="fi-FI" sz="1600" dirty="0">
                <a:solidFill>
                  <a:srgbClr val="000000"/>
                </a:solidFill>
                <a:latin typeface="Arial" panose="020B0604020202020204" pitchFamily="34" charset="0"/>
                <a:cs typeface="Arial" panose="020B0604020202020204" pitchFamily="34" charset="0"/>
              </a:rPr>
              <a:t>Yhteiskunnallisen yrityksen liiketoimintamalli perustuu kahteen asiaan:</a:t>
            </a:r>
            <a:endParaRPr lang="fi-FI" sz="1600" dirty="0">
              <a:latin typeface="Arial" panose="020B0604020202020204" pitchFamily="34" charset="0"/>
              <a:cs typeface="Arial" panose="020B0604020202020204" pitchFamily="34" charset="0"/>
            </a:endParaRPr>
          </a:p>
          <a:p>
            <a:pPr marL="603504" indent="-347472" fontAlgn="base">
              <a:lnSpc>
                <a:spcPct val="120000"/>
              </a:lnSpc>
              <a:spcBef>
                <a:spcPts val="0"/>
              </a:spcBef>
              <a:spcAft>
                <a:spcPts val="600"/>
              </a:spcAft>
            </a:pPr>
            <a:r>
              <a:rPr lang="fi-FI" sz="1600" b="0" dirty="0">
                <a:solidFill>
                  <a:srgbClr val="000000"/>
                </a:solidFill>
                <a:latin typeface="Arial" panose="020B0604020202020204" pitchFamily="34" charset="0"/>
                <a:cs typeface="Arial" panose="020B0604020202020204" pitchFamily="34" charset="0"/>
              </a:rPr>
              <a:t>yrityksellä on jokin yhteiskunnallinen ja/tai ekologinen tavoite, jota se pyrkii toteuttamaan liiketoiminnan keinoin</a:t>
            </a:r>
            <a:endParaRPr lang="fi-FI" sz="1600" b="0" dirty="0">
              <a:latin typeface="Arial" panose="020B0604020202020204" pitchFamily="34" charset="0"/>
              <a:cs typeface="Arial" panose="020B0604020202020204" pitchFamily="34" charset="0"/>
            </a:endParaRPr>
          </a:p>
          <a:p>
            <a:pPr marL="603504" indent="-347472" fontAlgn="base">
              <a:lnSpc>
                <a:spcPct val="120000"/>
              </a:lnSpc>
              <a:spcBef>
                <a:spcPts val="0"/>
              </a:spcBef>
              <a:spcAft>
                <a:spcPts val="600"/>
              </a:spcAft>
            </a:pPr>
            <a:r>
              <a:rPr lang="fi-FI" sz="1600" b="0" dirty="0">
                <a:solidFill>
                  <a:srgbClr val="000000"/>
                </a:solidFill>
                <a:latin typeface="Arial" panose="020B0604020202020204" pitchFamily="34" charset="0"/>
                <a:cs typeface="Arial" panose="020B0604020202020204" pitchFamily="34" charset="0"/>
              </a:rPr>
              <a:t>yritys ohjaa suurimman osan liikevoitostaan valitsemansa yhteiskunnallisen tavoitteen </a:t>
            </a:r>
            <a:r>
              <a:rPr lang="fi-FI" sz="1600" b="0" dirty="0" smtClean="0">
                <a:solidFill>
                  <a:srgbClr val="000000"/>
                </a:solidFill>
                <a:latin typeface="Arial" panose="020B0604020202020204" pitchFamily="34" charset="0"/>
                <a:cs typeface="Arial" panose="020B0604020202020204" pitchFamily="34" charset="0"/>
              </a:rPr>
              <a:t>toteuttamiseen.</a:t>
            </a:r>
            <a:endParaRPr lang="fi-FI" sz="1600" b="0" dirty="0">
              <a:latin typeface="Arial" panose="020B0604020202020204" pitchFamily="34" charset="0"/>
              <a:cs typeface="Arial" panose="020B0604020202020204" pitchFamily="34" charset="0"/>
            </a:endParaRPr>
          </a:p>
          <a:p>
            <a:pPr marL="347472" indent="-347472" fontAlgn="base">
              <a:lnSpc>
                <a:spcPct val="120000"/>
              </a:lnSpc>
              <a:spcBef>
                <a:spcPts val="0"/>
              </a:spcBef>
              <a:spcAft>
                <a:spcPts val="600"/>
              </a:spcAft>
            </a:pPr>
            <a:r>
              <a:rPr lang="fi-FI" sz="1600" dirty="0">
                <a:solidFill>
                  <a:srgbClr val="000000"/>
                </a:solidFill>
                <a:latin typeface="Arial" panose="020B0604020202020204" pitchFamily="34" charset="0"/>
                <a:cs typeface="Arial" panose="020B0604020202020204" pitchFamily="34" charset="0"/>
              </a:rPr>
              <a:t>Yhteiskunnallisen yrityksen toimintamuoto voi olla mikä tahansa: yhdistys, säätiö, osakeyhtiö tai  osuuskunta</a:t>
            </a:r>
            <a:endParaRPr lang="fi-FI" sz="1600" dirty="0">
              <a:latin typeface="Arial" panose="020B0604020202020204" pitchFamily="34" charset="0"/>
              <a:cs typeface="Arial" panose="020B0604020202020204" pitchFamily="34" charset="0"/>
            </a:endParaRPr>
          </a:p>
          <a:p>
            <a:pPr marL="265176" indent="-265176">
              <a:lnSpc>
                <a:spcPct val="120000"/>
              </a:lnSpc>
              <a:spcBef>
                <a:spcPts val="0"/>
              </a:spcBef>
              <a:spcAft>
                <a:spcPts val="600"/>
              </a:spcAft>
            </a:pPr>
            <a:r>
              <a:rPr lang="fi-FI" sz="1600" dirty="0">
                <a:solidFill>
                  <a:srgbClr val="000000"/>
                </a:solidFill>
                <a:latin typeface="Arial" panose="020B0604020202020204" pitchFamily="34" charset="0"/>
                <a:ea typeface="Calibri" panose="020F0502020204030204" pitchFamily="34" charset="0"/>
                <a:cs typeface="Arial" panose="020B0604020202020204" pitchFamily="34" charset="0"/>
              </a:rPr>
              <a:t>Määritelmä: </a:t>
            </a:r>
            <a:r>
              <a:rPr lang="fi-FI" sz="1600" b="0" dirty="0">
                <a:solidFill>
                  <a:srgbClr val="000000"/>
                </a:solidFill>
                <a:latin typeface="Arial" panose="020B0604020202020204" pitchFamily="34" charset="0"/>
                <a:ea typeface="Calibri" panose="020F0502020204030204" pitchFamily="34" charset="0"/>
                <a:cs typeface="Arial" panose="020B0604020202020204" pitchFamily="34" charset="0"/>
              </a:rPr>
              <a:t>Yhteiskunnallinen yritys harjoittaa liiketoimintaa yhteiskunnallisen tavoitteensa toteuttamiseksi ja käyttää suurimman osan voitostaan tai ylijäämästään tämän ensisijaisen tavoitteensa edistämiseen, mikä on vahvistettu yhteisön yhtiöjärjestykseen tai sääntöihin. Lisäksi yhteiskunnallinen yritys korostaa toiminnassaan vastuullisuutta, avoimuutta ja läpinäkyvyyttä sekä hallintomallissaan osallisuutta ja demokratiaa.</a:t>
            </a:r>
            <a:endParaRPr lang="fi-FI" sz="1600" b="0" dirty="0">
              <a:latin typeface="Arial" panose="020B0604020202020204" pitchFamily="34" charset="0"/>
              <a:cs typeface="Arial" panose="020B0604020202020204" pitchFamily="34" charset="0"/>
            </a:endParaRPr>
          </a:p>
          <a:p>
            <a:pPr marL="265176" indent="-265176">
              <a:lnSpc>
                <a:spcPct val="120000"/>
              </a:lnSpc>
              <a:spcBef>
                <a:spcPts val="0"/>
              </a:spcBef>
              <a:spcAft>
                <a:spcPts val="600"/>
              </a:spcAft>
            </a:pPr>
            <a:r>
              <a:rPr lang="fi-FI"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Strategialla ei tavoitella erityislainsäädäntöä</a:t>
            </a:r>
            <a:r>
              <a:rPr lang="fi-FI" sz="1600" b="0" dirty="0">
                <a:solidFill>
                  <a:srgbClr val="000000"/>
                </a:solidFill>
                <a:latin typeface="Arial" panose="020B0604020202020204" pitchFamily="34" charset="0"/>
                <a:ea typeface="Times New Roman" panose="02020603050405020304" pitchFamily="18" charset="0"/>
                <a:cs typeface="Arial" panose="020B0604020202020204" pitchFamily="34" charset="0"/>
              </a:rPr>
              <a:t>, mutta tunnistetaan ja tunnustetaan yhteiskunnallisten yritysten erityispiirteet ja tehostetuin keinoin vahvistetaan niiden toimintaedellytyksiä.</a:t>
            </a:r>
            <a:endParaRPr lang="fi-FI" sz="1600" b="0" dirty="0">
              <a:latin typeface="Arial" panose="020B0604020202020204" pitchFamily="34" charset="0"/>
              <a:cs typeface="Arial" panose="020B0604020202020204" pitchFamily="34" charset="0"/>
            </a:endParaRPr>
          </a:p>
          <a:p>
            <a:pPr marL="0" indent="0">
              <a:buNone/>
            </a:pPr>
            <a:endParaRPr lang="fi-FI" sz="1600" dirty="0">
              <a:latin typeface="Arial" panose="020B0604020202020204" pitchFamily="34" charset="0"/>
              <a:cs typeface="Arial" panose="020B0604020202020204" pitchFamily="34" charset="0"/>
            </a:endParaRPr>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Tree>
    <p:extLst>
      <p:ext uri="{BB962C8B-B14F-4D97-AF65-F5344CB8AC3E}">
        <p14:creationId xmlns:p14="http://schemas.microsoft.com/office/powerpoint/2010/main" val="115628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Strategian keskeiset painopisteet</a:t>
            </a:r>
            <a:endParaRPr lang="fi-FI" dirty="0"/>
          </a:p>
        </p:txBody>
      </p:sp>
      <p:sp>
        <p:nvSpPr>
          <p:cNvPr id="3" name="Sisällön paikkamerkki 2"/>
          <p:cNvSpPr>
            <a:spLocks noGrp="1"/>
          </p:cNvSpPr>
          <p:nvPr>
            <p:ph idx="1"/>
          </p:nvPr>
        </p:nvSpPr>
        <p:spPr/>
        <p:txBody>
          <a:bodyPr>
            <a:normAutofit fontScale="70000" lnSpcReduction="20000"/>
          </a:bodyPr>
          <a:lstStyle/>
          <a:p>
            <a:pPr marL="173038" indent="-173038">
              <a:lnSpc>
                <a:spcPct val="120000"/>
              </a:lnSpc>
              <a:spcBef>
                <a:spcPts val="0"/>
              </a:spcBef>
              <a:spcAft>
                <a:spcPts val="1200"/>
              </a:spcAft>
              <a:buClr>
                <a:schemeClr val="accent1"/>
              </a:buClr>
              <a:buSzPts val="1400"/>
            </a:pPr>
            <a:r>
              <a:rPr lang="fi-FI" sz="2400" dirty="0">
                <a:solidFill>
                  <a:srgbClr val="000000"/>
                </a:solidFill>
                <a:latin typeface="Arial" panose="020B0604020202020204" pitchFamily="34" charset="0"/>
                <a:cs typeface="Arial" panose="020B0604020202020204" pitchFamily="34" charset="0"/>
              </a:rPr>
              <a:t>Perustetaan valtakunnallinen, vahvaan verkostoon perustuva yhteiskunnallisten yritysten asiantuntijayksikkö; osaamiskeskus, jonka keskeisimmät tehtävät ovat:</a:t>
            </a:r>
            <a:endParaRPr lang="fi-FI" sz="2400" dirty="0">
              <a:latin typeface="Arial" panose="020B0604020202020204" pitchFamily="34" charset="0"/>
              <a:cs typeface="Arial" panose="020B0604020202020204" pitchFamily="34" charset="0"/>
            </a:endParaRPr>
          </a:p>
          <a:p>
            <a:pPr marL="355600" lvl="2" indent="-177800">
              <a:lnSpc>
                <a:spcPct val="120000"/>
              </a:lnSpc>
              <a:spcBef>
                <a:spcPts val="0"/>
              </a:spcBef>
              <a:spcAft>
                <a:spcPts val="1200"/>
              </a:spcAft>
            </a:pPr>
            <a:r>
              <a:rPr lang="fi-FI" sz="1800" dirty="0">
                <a:solidFill>
                  <a:srgbClr val="000000"/>
                </a:solidFill>
                <a:latin typeface="Arial" panose="020B0604020202020204" pitchFamily="34" charset="0"/>
                <a:cs typeface="Arial" panose="020B0604020202020204" pitchFamily="34" charset="0"/>
              </a:rPr>
              <a:t>liiketoiminta-ja vaikuttavuusosaamisen vahvistaminen niin yhteiskunnallisissa yrityksissä kuin yritys- palvelujärjestelmässä</a:t>
            </a:r>
            <a:endParaRPr lang="fi-FI" dirty="0">
              <a:latin typeface="Arial" panose="020B0604020202020204" pitchFamily="34" charset="0"/>
              <a:cs typeface="Arial" panose="020B0604020202020204" pitchFamily="34" charset="0"/>
            </a:endParaRPr>
          </a:p>
          <a:p>
            <a:pPr marL="355600" lvl="2" indent="-177800">
              <a:lnSpc>
                <a:spcPct val="120000"/>
              </a:lnSpc>
              <a:spcBef>
                <a:spcPts val="0"/>
              </a:spcBef>
              <a:spcAft>
                <a:spcPts val="600"/>
              </a:spcAft>
            </a:pPr>
            <a:r>
              <a:rPr lang="fi-FI" sz="1800" dirty="0">
                <a:solidFill>
                  <a:srgbClr val="000000"/>
                </a:solidFill>
                <a:latin typeface="Arial" panose="020B0604020202020204" pitchFamily="34" charset="0"/>
                <a:cs typeface="Arial" panose="020B0604020202020204" pitchFamily="34" charset="0"/>
              </a:rPr>
              <a:t>sosiaalisten innovaatioiden skaalaus ja levittäminen verkostoissa; hautomot, </a:t>
            </a:r>
            <a:r>
              <a:rPr lang="fi-FI" sz="1800" dirty="0" err="1">
                <a:solidFill>
                  <a:srgbClr val="000000"/>
                </a:solidFill>
                <a:latin typeface="Arial" panose="020B0604020202020204" pitchFamily="34" charset="0"/>
                <a:cs typeface="Arial" panose="020B0604020202020204" pitchFamily="34" charset="0"/>
              </a:rPr>
              <a:t>kiihdyttämöt</a:t>
            </a:r>
            <a:r>
              <a:rPr lang="fi-FI" sz="1800" dirty="0">
                <a:solidFill>
                  <a:srgbClr val="000000"/>
                </a:solidFill>
                <a:latin typeface="Arial" panose="020B0604020202020204" pitchFamily="34" charset="0"/>
                <a:cs typeface="Arial" panose="020B0604020202020204" pitchFamily="34" charset="0"/>
              </a:rPr>
              <a:t>, monituottajamallit </a:t>
            </a:r>
            <a:endParaRPr lang="fi-FI" dirty="0">
              <a:latin typeface="Arial" panose="020B0604020202020204" pitchFamily="34" charset="0"/>
              <a:cs typeface="Arial" panose="020B0604020202020204" pitchFamily="34" charset="0"/>
            </a:endParaRPr>
          </a:p>
          <a:p>
            <a:pPr marL="355600" lvl="2" indent="-177800">
              <a:lnSpc>
                <a:spcPct val="120000"/>
              </a:lnSpc>
              <a:spcBef>
                <a:spcPts val="0"/>
              </a:spcBef>
              <a:spcAft>
                <a:spcPts val="1200"/>
              </a:spcAft>
            </a:pPr>
            <a:r>
              <a:rPr lang="fi-FI" sz="1800" dirty="0">
                <a:solidFill>
                  <a:srgbClr val="000000"/>
                </a:solidFill>
                <a:latin typeface="Arial" panose="020B0604020202020204" pitchFamily="34" charset="0"/>
                <a:cs typeface="Arial" panose="020B0604020202020204" pitchFamily="34" charset="0"/>
              </a:rPr>
              <a:t>vahva viestintä; oma verkkosivusto, </a:t>
            </a:r>
            <a:r>
              <a:rPr lang="fi-FI" sz="1800" dirty="0" smtClean="0">
                <a:solidFill>
                  <a:srgbClr val="000000"/>
                </a:solidFill>
                <a:latin typeface="Arial" panose="020B0604020202020204" pitchFamily="34" charset="0"/>
                <a:cs typeface="Arial" panose="020B0604020202020204" pitchFamily="34" charset="0"/>
              </a:rPr>
              <a:t>markkinointiviestintä, jne.</a:t>
            </a:r>
            <a:endParaRPr lang="fi-FI" dirty="0">
              <a:latin typeface="Arial" panose="020B0604020202020204" pitchFamily="34" charset="0"/>
              <a:cs typeface="Arial" panose="020B0604020202020204" pitchFamily="34" charset="0"/>
            </a:endParaRPr>
          </a:p>
          <a:p>
            <a:pPr marL="173038" indent="-173038">
              <a:lnSpc>
                <a:spcPct val="120000"/>
              </a:lnSpc>
              <a:spcBef>
                <a:spcPts val="0"/>
              </a:spcBef>
              <a:spcAft>
                <a:spcPts val="1200"/>
              </a:spcAft>
            </a:pPr>
            <a:r>
              <a:rPr lang="fi-FI" sz="2400" dirty="0">
                <a:solidFill>
                  <a:srgbClr val="000000"/>
                </a:solidFill>
                <a:latin typeface="Arial" panose="020B0604020202020204" pitchFamily="34" charset="0"/>
                <a:ea typeface="Calibri" panose="020F0502020204030204" pitchFamily="34" charset="0"/>
                <a:cs typeface="Arial" panose="020B0604020202020204" pitchFamily="34" charset="0"/>
              </a:rPr>
              <a:t>Edistetään julkisten hankintojen vaikuttavuusperusteisuutta, sosiaalisten kriteereiden käyttöä ja innovatiivisia menettelyjä </a:t>
            </a: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sekä arvioidaan uusien rahoitusmallien tarve ja laajentamismahdollisuudet</a:t>
            </a:r>
            <a:endParaRPr lang="fi-FI" dirty="0">
              <a:latin typeface="Arial" panose="020B0604020202020204" pitchFamily="34" charset="0"/>
              <a:cs typeface="Arial" panose="020B0604020202020204" pitchFamily="34" charset="0"/>
            </a:endParaRPr>
          </a:p>
          <a:p>
            <a:pPr marL="173038" indent="-173038">
              <a:lnSpc>
                <a:spcPct val="120000"/>
              </a:lnSpc>
              <a:spcBef>
                <a:spcPts val="0"/>
              </a:spcBef>
              <a:spcAft>
                <a:spcPts val="1200"/>
              </a:spcAft>
            </a:pPr>
            <a:r>
              <a:rPr lang="fi-FI" sz="2400" dirty="0">
                <a:solidFill>
                  <a:srgbClr val="000000"/>
                </a:solidFill>
                <a:latin typeface="Arial" panose="020B0604020202020204" pitchFamily="34" charset="0"/>
                <a:cs typeface="Arial" panose="020B0604020202020204" pitchFamily="34" charset="0"/>
              </a:rPr>
              <a:t>Tilastoinnin ja datankeruun systematisointia selvitetään </a:t>
            </a:r>
            <a:r>
              <a:rPr lang="fi-FI" sz="2400" dirty="0" err="1">
                <a:solidFill>
                  <a:srgbClr val="000000"/>
                </a:solidFill>
                <a:latin typeface="Arial" panose="020B0604020202020204" pitchFamily="34" charset="0"/>
                <a:cs typeface="Arial" panose="020B0604020202020204" pitchFamily="34" charset="0"/>
              </a:rPr>
              <a:t>PRHn</a:t>
            </a:r>
            <a:r>
              <a:rPr lang="fi-FI" sz="2400" dirty="0">
                <a:solidFill>
                  <a:srgbClr val="000000"/>
                </a:solidFill>
                <a:latin typeface="Arial" panose="020B0604020202020204" pitchFamily="34" charset="0"/>
                <a:cs typeface="Arial" panose="020B0604020202020204" pitchFamily="34" charset="0"/>
              </a:rPr>
              <a:t>, tilastokeskuksen ja </a:t>
            </a:r>
            <a:r>
              <a:rPr lang="fi-FI" sz="2400" dirty="0" err="1">
                <a:solidFill>
                  <a:srgbClr val="000000"/>
                </a:solidFill>
                <a:latin typeface="Arial" panose="020B0604020202020204" pitchFamily="34" charset="0"/>
                <a:cs typeface="Arial" panose="020B0604020202020204" pitchFamily="34" charset="0"/>
              </a:rPr>
              <a:t>THLn</a:t>
            </a:r>
            <a:r>
              <a:rPr lang="fi-FI" sz="2400" dirty="0">
                <a:solidFill>
                  <a:srgbClr val="000000"/>
                </a:solidFill>
                <a:latin typeface="Arial" panose="020B0604020202020204" pitchFamily="34" charset="0"/>
                <a:cs typeface="Arial" panose="020B0604020202020204" pitchFamily="34" charset="0"/>
              </a:rPr>
              <a:t> kanssa</a:t>
            </a:r>
            <a:endParaRPr lang="fi-FI" dirty="0">
              <a:latin typeface="Arial" panose="020B0604020202020204" pitchFamily="34" charset="0"/>
              <a:cs typeface="Arial" panose="020B0604020202020204" pitchFamily="34" charset="0"/>
            </a:endParaRPr>
          </a:p>
          <a:p>
            <a:pPr marL="173038" indent="-173038">
              <a:lnSpc>
                <a:spcPct val="120000"/>
              </a:lnSpc>
              <a:spcBef>
                <a:spcPts val="0"/>
              </a:spcBef>
              <a:spcAft>
                <a:spcPts val="1200"/>
              </a:spcAft>
            </a:pPr>
            <a:r>
              <a:rPr lang="fi-FI" sz="2400" dirty="0">
                <a:solidFill>
                  <a:srgbClr val="000000"/>
                </a:solidFill>
                <a:latin typeface="Arial" panose="020B0604020202020204" pitchFamily="34" charset="0"/>
                <a:ea typeface="Calibri" panose="020F0502020204030204" pitchFamily="34" charset="0"/>
                <a:cs typeface="Arial" panose="020B0604020202020204" pitchFamily="34" charset="0"/>
              </a:rPr>
              <a:t>Korkeakoulut, lukiot ja toisen asteen ammatillisen koulutuksen järjestäjät lisäävät opetusta yhteiskunnallisista yrityksistä. Tutkimusta lisätään. Tavoitteena on, että korkeakoulujen TKI-kumppanuusverkostoihin kuuluu myös yhteiskunnallisia yrityksiä. </a:t>
            </a:r>
            <a:endParaRPr lang="fi-FI" dirty="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p:txBody>
      </p:sp>
      <p:sp>
        <p:nvSpPr>
          <p:cNvPr id="4" name="Dian numeron paikkamerkki 3"/>
          <p:cNvSpPr>
            <a:spLocks noGrp="1"/>
          </p:cNvSpPr>
          <p:nvPr>
            <p:ph type="sldNum" sz="quarter" idx="12"/>
          </p:nvPr>
        </p:nvSpPr>
        <p:spPr/>
        <p:txBody>
          <a:bodyPr/>
          <a:lstStyle/>
          <a:p>
            <a:fld id="{3065C9E5-8AC3-DF4B-BA99-CB03B9370A98}" type="slidenum">
              <a:rPr lang="fi-FI" smtClean="0"/>
              <a:pPr/>
              <a:t>15</a:t>
            </a:fld>
            <a:endParaRPr lang="fi-FI"/>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Tree>
    <p:extLst>
      <p:ext uri="{BB962C8B-B14F-4D97-AF65-F5344CB8AC3E}">
        <p14:creationId xmlns:p14="http://schemas.microsoft.com/office/powerpoint/2010/main" val="571756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Osaamiskeskus</a:t>
            </a:r>
            <a:endParaRPr lang="fi-FI" dirty="0"/>
          </a:p>
        </p:txBody>
      </p:sp>
      <p:sp>
        <p:nvSpPr>
          <p:cNvPr id="3" name="Sisällön paikkamerkki 2"/>
          <p:cNvSpPr>
            <a:spLocks noGrp="1"/>
          </p:cNvSpPr>
          <p:nvPr>
            <p:ph idx="1"/>
          </p:nvPr>
        </p:nvSpPr>
        <p:spPr>
          <a:xfrm>
            <a:off x="838200" y="1525865"/>
            <a:ext cx="10972800" cy="4447369"/>
          </a:xfrm>
        </p:spPr>
        <p:txBody>
          <a:bodyPr/>
          <a:lstStyle/>
          <a:p>
            <a:pPr marL="173736" indent="-173736">
              <a:lnSpc>
                <a:spcPct val="100000"/>
              </a:lnSpc>
              <a:spcBef>
                <a:spcPts val="0"/>
              </a:spcBef>
              <a:spcAft>
                <a:spcPts val="1200"/>
              </a:spcAft>
              <a:buSzPts val="1800"/>
              <a:buFont typeface="Arial" panose="020B0604020202020204" pitchFamily="34" charset="0"/>
              <a:buChar char="•"/>
            </a:pPr>
            <a:r>
              <a:rPr lang="fi-FI" sz="2400" dirty="0">
                <a:solidFill>
                  <a:srgbClr val="000000"/>
                </a:solidFill>
                <a:latin typeface="Arial" panose="020B0604020202020204" pitchFamily="34" charset="0"/>
                <a:ea typeface="RePublic Std"/>
                <a:cs typeface="Arial" panose="020B0604020202020204" pitchFamily="34" charset="0"/>
              </a:rPr>
              <a:t>Yhteiskunnallisten yritysten toimintaedellytysten parantamiseksi ja tuen jatkuvuuden varmistamiseksi perustetaan</a:t>
            </a: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erityisasiantuntemusta omaava osaamiskeskus-verkosto, joka edistää ja tukee eri tavoin yhteiskunnallisten yritysten käynnistymistä ja liiketoiminnan edellytyksiä kaikissa yritystoiminnan vaiheissa</a:t>
            </a:r>
            <a:endParaRPr lang="fi-FI" sz="2400" dirty="0">
              <a:latin typeface="Arial" panose="020B0604020202020204" pitchFamily="34" charset="0"/>
              <a:cs typeface="Arial" panose="020B0604020202020204" pitchFamily="34" charset="0"/>
            </a:endParaRPr>
          </a:p>
          <a:p>
            <a:pPr marL="173736" indent="-173736">
              <a:lnSpc>
                <a:spcPct val="100000"/>
              </a:lnSpc>
              <a:spcBef>
                <a:spcPts val="0"/>
              </a:spcBef>
              <a:spcAft>
                <a:spcPts val="1200"/>
              </a:spcAft>
            </a:pP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Osaamiskeskuksen toiminnan ohjaus ja seuranta on työ- ja elinkeinoministeriön vastuulla</a:t>
            </a:r>
            <a:r>
              <a:rPr lang="fi-FI"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fi-FI" dirty="0">
              <a:latin typeface="Arial" panose="020B0604020202020204" pitchFamily="34" charset="0"/>
              <a:cs typeface="Arial" panose="020B0604020202020204" pitchFamily="34" charset="0"/>
            </a:endParaRPr>
          </a:p>
          <a:p>
            <a:pPr marL="173736" indent="-173736">
              <a:lnSpc>
                <a:spcPct val="100000"/>
              </a:lnSpc>
              <a:spcBef>
                <a:spcPts val="0"/>
              </a:spcBef>
              <a:spcAft>
                <a:spcPts val="1200"/>
              </a:spcAft>
            </a:pP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Verkoston toiminta käynnistetään  osatyökykyisten työkykyohjelman rahoituksella; 3 milj</a:t>
            </a:r>
            <a:r>
              <a:rPr lang="fi-FI"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euroa </a:t>
            </a: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vuosille </a:t>
            </a:r>
            <a:r>
              <a:rPr lang="fi-FI"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2021 - 2023</a:t>
            </a:r>
            <a:endParaRPr lang="fi-FI" dirty="0">
              <a:latin typeface="Arial" panose="020B0604020202020204" pitchFamily="34" charset="0"/>
              <a:cs typeface="Arial" panose="020B0604020202020204" pitchFamily="34" charset="0"/>
            </a:endParaRPr>
          </a:p>
          <a:p>
            <a:pPr marL="173736" indent="-173736">
              <a:lnSpc>
                <a:spcPct val="100000"/>
              </a:lnSpc>
              <a:spcBef>
                <a:spcPts val="0"/>
              </a:spcBef>
              <a:spcAft>
                <a:spcPts val="1200"/>
              </a:spcAft>
            </a:pPr>
            <a:r>
              <a:rPr lang="fi-FI"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Rahoitusta täydennetään Euroopan sosiaalirahaston rahoituksella</a:t>
            </a:r>
            <a:endParaRPr lang="fi-FI" dirty="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p:txBody>
      </p:sp>
      <p:sp>
        <p:nvSpPr>
          <p:cNvPr id="4" name="Dian numeron paikkamerkki 3"/>
          <p:cNvSpPr>
            <a:spLocks noGrp="1"/>
          </p:cNvSpPr>
          <p:nvPr>
            <p:ph type="sldNum" sz="quarter" idx="12"/>
          </p:nvPr>
        </p:nvSpPr>
        <p:spPr/>
        <p:txBody>
          <a:bodyPr/>
          <a:lstStyle/>
          <a:p>
            <a:fld id="{3065C9E5-8AC3-DF4B-BA99-CB03B9370A98}" type="slidenum">
              <a:rPr lang="fi-FI" smtClean="0"/>
              <a:pPr/>
              <a:t>16</a:t>
            </a:fld>
            <a:endParaRPr lang="fi-FI"/>
          </a:p>
        </p:txBody>
      </p:sp>
      <p:sp>
        <p:nvSpPr>
          <p:cNvPr id="5" name="Päivämäärän paikkamerkki 4"/>
          <p:cNvSpPr>
            <a:spLocks noGrp="1"/>
          </p:cNvSpPr>
          <p:nvPr>
            <p:ph type="dt" sz="half" idx="10"/>
          </p:nvPr>
        </p:nvSpPr>
        <p:spPr/>
        <p:txBody>
          <a:bodyPr/>
          <a:lstStyle/>
          <a:p>
            <a:fld id="{CF0B024A-9348-8F4E-84E6-1AC861A3D50B}" type="datetime1">
              <a:rPr lang="fi-FI" smtClean="0"/>
              <a:pPr/>
              <a:t>20.5.2021</a:t>
            </a:fld>
            <a:endParaRPr lang="fi-FI" dirty="0"/>
          </a:p>
        </p:txBody>
      </p:sp>
      <p:sp>
        <p:nvSpPr>
          <p:cNvPr id="6" name="Alatunnisteen paikkamerkki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Tree>
    <p:extLst>
      <p:ext uri="{BB962C8B-B14F-4D97-AF65-F5344CB8AC3E}">
        <p14:creationId xmlns:p14="http://schemas.microsoft.com/office/powerpoint/2010/main" val="3172721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p:txBody>
          <a:bodyPr/>
          <a:lstStyle/>
          <a:p>
            <a:r>
              <a:rPr lang="fi-FI" dirty="0" smtClean="0"/>
              <a:t>Välittäjä</a:t>
            </a:r>
            <a:endParaRPr lang="fi-FI" dirty="0"/>
          </a:p>
        </p:txBody>
      </p:sp>
    </p:spTree>
    <p:extLst>
      <p:ext uri="{BB962C8B-B14F-4D97-AF65-F5344CB8AC3E}">
        <p14:creationId xmlns:p14="http://schemas.microsoft.com/office/powerpoint/2010/main" val="1537827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”Välittäjä Oy”</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Hallitus on päättänyt perustaa Välittäjä Oy:n parantamaan kaikkein vaikeimmassa työmarkkina-asemassa olevien osatyökykyisten työllistymistä.</a:t>
            </a:r>
          </a:p>
          <a:p>
            <a:pPr lvl="1"/>
            <a:r>
              <a:rPr lang="fi-FI" dirty="0" smtClean="0">
                <a:ea typeface="Calibri" panose="020F0502020204030204" pitchFamily="34" charset="0"/>
                <a:cs typeface="Times New Roman" panose="02020603050405020304" pitchFamily="18" charset="0"/>
              </a:rPr>
              <a:t>Osatyökykyisten </a:t>
            </a:r>
            <a:r>
              <a:rPr lang="fi-FI" dirty="0">
                <a:ea typeface="Calibri" panose="020F0502020204030204" pitchFamily="34" charset="0"/>
                <a:cs typeface="Times New Roman" panose="02020603050405020304" pitchFamily="18" charset="0"/>
              </a:rPr>
              <a:t>työllistymisen edistämisessä </a:t>
            </a:r>
            <a:r>
              <a:rPr lang="fi-FI" dirty="0" smtClean="0">
                <a:ea typeface="Calibri" panose="020F0502020204030204" pitchFamily="34" charset="0"/>
                <a:cs typeface="Times New Roman" panose="02020603050405020304" pitchFamily="18" charset="0"/>
              </a:rPr>
              <a:t>on </a:t>
            </a:r>
            <a:r>
              <a:rPr lang="fi-FI" dirty="0">
                <a:ea typeface="Calibri" panose="020F0502020204030204" pitchFamily="34" charset="0"/>
                <a:cs typeface="Times New Roman" panose="02020603050405020304" pitchFamily="18" charset="0"/>
              </a:rPr>
              <a:t>kyse ihmisoikeuksista, tasa-arvosta ja </a:t>
            </a:r>
            <a:r>
              <a:rPr lang="fi-FI" dirty="0" smtClean="0">
                <a:ea typeface="Calibri" panose="020F0502020204030204" pitchFamily="34" charset="0"/>
                <a:cs typeface="Times New Roman" panose="02020603050405020304" pitchFamily="18" charset="0"/>
              </a:rPr>
              <a:t>yhteisvastuusta.</a:t>
            </a:r>
          </a:p>
          <a:p>
            <a:pPr lvl="1"/>
            <a:r>
              <a:rPr lang="fi-FI" dirty="0" smtClean="0">
                <a:ea typeface="Calibri" panose="020F0502020204030204" pitchFamily="34" charset="0"/>
                <a:cs typeface="Times New Roman" panose="02020603050405020304" pitchFamily="18" charset="0"/>
              </a:rPr>
              <a:t>Tavoitteena on, että mahdollisimman moni avotyötoiminnassa oleva kehitysvammainen saisi tätä kautta mahdollisuuden työsuhteiseen työhön</a:t>
            </a:r>
          </a:p>
          <a:p>
            <a:r>
              <a:rPr lang="fi-FI" dirty="0" smtClean="0"/>
              <a:t>Tarjoaa työllistettävälle tuetun työpaikan </a:t>
            </a:r>
            <a:r>
              <a:rPr lang="fi-FI" dirty="0"/>
              <a:t>sekä avoimille työmarkkinoille siirtymiseen </a:t>
            </a:r>
            <a:r>
              <a:rPr lang="fi-FI" dirty="0" smtClean="0"/>
              <a:t>tarvittavaa koulutusta </a:t>
            </a:r>
            <a:r>
              <a:rPr lang="fi-FI" dirty="0"/>
              <a:t>ja </a:t>
            </a:r>
            <a:r>
              <a:rPr lang="fi-FI" dirty="0" smtClean="0"/>
              <a:t>muuta tukea. </a:t>
            </a:r>
            <a:endParaRPr lang="fi-FI" dirty="0"/>
          </a:p>
          <a:p>
            <a:r>
              <a:rPr lang="fi-FI" dirty="0"/>
              <a:t>O</a:t>
            </a:r>
            <a:r>
              <a:rPr lang="fi-FI" dirty="0" smtClean="0"/>
              <a:t>n liiketoimintaperusteinen välityömarkkinatoimija, jonka pohjana ovat selvityshenkilö Hannu Mäkisen esitykset Ruotsin </a:t>
            </a:r>
            <a:r>
              <a:rPr lang="fi-FI" dirty="0" err="1" smtClean="0"/>
              <a:t>Samhall</a:t>
            </a:r>
            <a:r>
              <a:rPr lang="fi-FI" dirty="0" smtClean="0"/>
              <a:t>‐yhtiön ja </a:t>
            </a:r>
            <a:r>
              <a:rPr lang="fi-FI" dirty="0"/>
              <a:t>työpankkikokeilun </a:t>
            </a:r>
            <a:r>
              <a:rPr lang="fi-FI" dirty="0" smtClean="0"/>
              <a:t>tuloksien pohjalta.</a:t>
            </a:r>
            <a:endParaRPr lang="fi-FI" dirty="0"/>
          </a:p>
          <a:p>
            <a:r>
              <a:rPr lang="fi-FI" dirty="0"/>
              <a:t>K</a:t>
            </a:r>
            <a:r>
              <a:rPr lang="fi-FI" dirty="0" smtClean="0"/>
              <a:t>äynnistyy vuoden sisällä osana Suomen </a:t>
            </a:r>
            <a:r>
              <a:rPr lang="fi-FI" dirty="0"/>
              <a:t>kestävän kasvun ohjelmaa</a:t>
            </a:r>
            <a:r>
              <a:rPr lang="fi-FI" dirty="0" smtClean="0"/>
              <a:t>.</a:t>
            </a:r>
          </a:p>
          <a:p>
            <a:r>
              <a:rPr lang="fi-FI" dirty="0" smtClean="0"/>
              <a:t>Työllisyysvaikutus 1000 henkilöä.</a:t>
            </a:r>
          </a:p>
          <a:p>
            <a:r>
              <a:rPr lang="fi-FI" dirty="0" smtClean="0"/>
              <a:t>Välittäjä Oy:tä perustettaessa on varmistettava markkinaperusteinen hinnoittelu </a:t>
            </a:r>
            <a:r>
              <a:rPr lang="fi-FI" dirty="0"/>
              <a:t>ja kilpailuneutraliteetin </a:t>
            </a:r>
            <a:r>
              <a:rPr lang="fi-FI" dirty="0" smtClean="0"/>
              <a:t>toteutuminen.</a:t>
            </a:r>
            <a:endParaRPr lang="fi-FI" dirty="0"/>
          </a:p>
          <a:p>
            <a:endParaRPr lang="fi-FI" dirty="0"/>
          </a:p>
        </p:txBody>
      </p:sp>
      <p:sp>
        <p:nvSpPr>
          <p:cNvPr id="4" name="Päivämäärän paikkamerkki 3"/>
          <p:cNvSpPr>
            <a:spLocks noGrp="1"/>
          </p:cNvSpPr>
          <p:nvPr>
            <p:ph type="dt" sz="half" idx="10"/>
          </p:nvPr>
        </p:nvSpPr>
        <p:spPr/>
        <p:txBody>
          <a:bodyPr/>
          <a:lstStyle/>
          <a:p>
            <a:fld id="{CF0B024A-9348-8F4E-84E6-1AC861A3D50B}" type="datetime1">
              <a:rPr lang="fi-FI" smtClean="0"/>
              <a:pPr/>
              <a:t>20.5.2021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18</a:t>
            </a:fld>
            <a:endParaRPr lang="fi-FI"/>
          </a:p>
        </p:txBody>
      </p:sp>
    </p:spTree>
    <p:extLst>
      <p:ext uri="{BB962C8B-B14F-4D97-AF65-F5344CB8AC3E}">
        <p14:creationId xmlns:p14="http://schemas.microsoft.com/office/powerpoint/2010/main" val="2772525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”Välittäjä Oy:n” kaksi puolta</a:t>
            </a:r>
            <a:endParaRPr lang="fi-FI" dirty="0"/>
          </a:p>
        </p:txBody>
      </p:sp>
      <p:sp>
        <p:nvSpPr>
          <p:cNvPr id="3" name="Tekstin paikkamerkki 2"/>
          <p:cNvSpPr>
            <a:spLocks noGrp="1"/>
          </p:cNvSpPr>
          <p:nvPr>
            <p:ph type="body" idx="1"/>
          </p:nvPr>
        </p:nvSpPr>
        <p:spPr/>
        <p:txBody>
          <a:bodyPr/>
          <a:lstStyle/>
          <a:p>
            <a:r>
              <a:rPr lang="fi-FI" dirty="0" smtClean="0"/>
              <a:t>Se tarjoaa työtä… </a:t>
            </a:r>
            <a:endParaRPr lang="fi-FI" dirty="0"/>
          </a:p>
        </p:txBody>
      </p:sp>
      <p:sp>
        <p:nvSpPr>
          <p:cNvPr id="4" name="Sisällön paikkamerkki 3"/>
          <p:cNvSpPr>
            <a:spLocks noGrp="1"/>
          </p:cNvSpPr>
          <p:nvPr>
            <p:ph sz="half" idx="2"/>
          </p:nvPr>
        </p:nvSpPr>
        <p:spPr/>
        <p:txBody>
          <a:bodyPr>
            <a:normAutofit/>
          </a:bodyPr>
          <a:lstStyle/>
          <a:p>
            <a:pPr lvl="1">
              <a:buFont typeface="Arial" panose="020B0604020202020204" pitchFamily="34" charset="0"/>
              <a:buChar char="•"/>
            </a:pPr>
            <a:r>
              <a:rPr lang="fi-FI" sz="1867" dirty="0"/>
              <a:t>Välittäjä Oy:n palvelukseen siirrytään TE-toimiston osoittamana.</a:t>
            </a:r>
          </a:p>
          <a:p>
            <a:pPr lvl="1">
              <a:buFont typeface="Arial" panose="020B0604020202020204" pitchFamily="34" charset="0"/>
              <a:buChar char="•"/>
            </a:pPr>
            <a:r>
              <a:rPr lang="fi-FI" sz="1867" dirty="0"/>
              <a:t>Toistaiseksi voimassa oleva työsopimus, palkka ja työehdot TES:n mukaisesti.</a:t>
            </a:r>
          </a:p>
          <a:p>
            <a:pPr lvl="1">
              <a:buFont typeface="Arial" panose="020B0604020202020204" pitchFamily="34" charset="0"/>
              <a:buChar char="•"/>
            </a:pPr>
            <a:r>
              <a:rPr lang="fi-FI" sz="1867" dirty="0"/>
              <a:t>Välittäjä vastaa osatyökykyisten työsuoritusten myynnistä ja sen asiakkaina ovat yritykset ja julkishallinnolliset toimijat.</a:t>
            </a:r>
          </a:p>
          <a:p>
            <a:pPr lvl="1">
              <a:buClr>
                <a:srgbClr val="0F6FC6"/>
              </a:buClr>
              <a:buFont typeface="Arial" panose="020B0604020202020204" pitchFamily="34" charset="0"/>
              <a:buChar char="•"/>
            </a:pPr>
            <a:r>
              <a:rPr lang="fi-FI" sz="1867" dirty="0">
                <a:solidFill>
                  <a:prstClr val="black">
                    <a:lumMod val="75000"/>
                    <a:lumOff val="25000"/>
                  </a:prstClr>
                </a:solidFill>
              </a:rPr>
              <a:t>Toimialat määräytyvät mm. työntekijöiden ja ulkoisten olosuhteiden mukaan. </a:t>
            </a:r>
          </a:p>
        </p:txBody>
      </p:sp>
      <p:sp>
        <p:nvSpPr>
          <p:cNvPr id="5" name="Tekstin paikkamerkki 4"/>
          <p:cNvSpPr>
            <a:spLocks noGrp="1"/>
          </p:cNvSpPr>
          <p:nvPr>
            <p:ph type="body" sz="quarter" idx="3"/>
          </p:nvPr>
        </p:nvSpPr>
        <p:spPr/>
        <p:txBody>
          <a:bodyPr/>
          <a:lstStyle/>
          <a:p>
            <a:r>
              <a:rPr lang="fi-FI" dirty="0" smtClean="0"/>
              <a:t>… ja tarvittavan tuen</a:t>
            </a:r>
            <a:endParaRPr lang="fi-FI" dirty="0"/>
          </a:p>
        </p:txBody>
      </p:sp>
      <p:sp>
        <p:nvSpPr>
          <p:cNvPr id="6" name="Sisällön paikkamerkki 5"/>
          <p:cNvSpPr>
            <a:spLocks noGrp="1"/>
          </p:cNvSpPr>
          <p:nvPr>
            <p:ph sz="quarter" idx="4"/>
          </p:nvPr>
        </p:nvSpPr>
        <p:spPr/>
        <p:txBody>
          <a:bodyPr>
            <a:normAutofit/>
          </a:bodyPr>
          <a:lstStyle/>
          <a:p>
            <a:pPr lvl="1">
              <a:buFont typeface="Arial" panose="020B0604020202020204" pitchFamily="34" charset="0"/>
              <a:buChar char="•"/>
            </a:pPr>
            <a:r>
              <a:rPr lang="fi-FI" sz="1867" dirty="0"/>
              <a:t>Välittäjä Oy:ssä työskentelyyn</a:t>
            </a:r>
          </a:p>
          <a:p>
            <a:pPr lvl="1">
              <a:buFont typeface="Arial" panose="020B0604020202020204" pitchFamily="34" charset="0"/>
              <a:buChar char="•"/>
            </a:pPr>
            <a:r>
              <a:rPr lang="fi-FI" sz="1867" dirty="0"/>
              <a:t>Ja edelleen avoimille työmarkkinoille siirtymiseen </a:t>
            </a:r>
          </a:p>
          <a:p>
            <a:pPr marL="0" indent="0">
              <a:buNone/>
            </a:pPr>
            <a:endParaRPr lang="fi-FI" dirty="0"/>
          </a:p>
          <a:p>
            <a:endParaRPr lang="fi-FI" dirty="0"/>
          </a:p>
        </p:txBody>
      </p:sp>
      <p:sp>
        <p:nvSpPr>
          <p:cNvPr id="7" name="Päivämäärän paikkamerkki 6"/>
          <p:cNvSpPr>
            <a:spLocks noGrp="1"/>
          </p:cNvSpPr>
          <p:nvPr>
            <p:ph type="dt" sz="half" idx="10"/>
          </p:nvPr>
        </p:nvSpPr>
        <p:spPr/>
        <p:txBody>
          <a:bodyPr/>
          <a:lstStyle/>
          <a:p>
            <a:fld id="{E6F78301-0B2F-DD49-84BB-AA91E35A26A2}" type="datetime1">
              <a:rPr lang="fi-FI" smtClean="0"/>
              <a:pPr/>
              <a:t>20.5.2021</a:t>
            </a:fld>
            <a:endParaRPr lang="fi-FI" dirty="0"/>
          </a:p>
        </p:txBody>
      </p:sp>
      <p:sp>
        <p:nvSpPr>
          <p:cNvPr id="8" name="Alatunnisteen paikkamerkki 7"/>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9" name="Dian numeron paikkamerkki 8"/>
          <p:cNvSpPr>
            <a:spLocks noGrp="1"/>
          </p:cNvSpPr>
          <p:nvPr>
            <p:ph type="sldNum" sz="quarter" idx="12"/>
          </p:nvPr>
        </p:nvSpPr>
        <p:spPr/>
        <p:txBody>
          <a:bodyPr/>
          <a:lstStyle/>
          <a:p>
            <a:fld id="{3065C9E5-8AC3-DF4B-BA99-CB03B9370A98}" type="slidenum">
              <a:rPr lang="fi-FI" smtClean="0"/>
              <a:pPr/>
              <a:t>19</a:t>
            </a:fld>
            <a:endParaRPr lang="fi-FI"/>
          </a:p>
        </p:txBody>
      </p:sp>
    </p:spTree>
    <p:extLst>
      <p:ext uri="{BB962C8B-B14F-4D97-AF65-F5344CB8AC3E}">
        <p14:creationId xmlns:p14="http://schemas.microsoft.com/office/powerpoint/2010/main" val="211227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stretch>
            <a:fillRect/>
          </a:stretch>
        </p:blipFill>
        <p:spPr>
          <a:xfrm>
            <a:off x="742122" y="567379"/>
            <a:ext cx="10190553" cy="5674395"/>
          </a:xfrm>
          <a:prstGeom prst="rect">
            <a:avLst/>
          </a:prstGeom>
          <a:ln>
            <a:noFill/>
          </a:ln>
        </p:spPr>
      </p:pic>
      <p:sp>
        <p:nvSpPr>
          <p:cNvPr id="8" name="Suorakulmio 7"/>
          <p:cNvSpPr/>
          <p:nvPr/>
        </p:nvSpPr>
        <p:spPr>
          <a:xfrm>
            <a:off x="4047149" y="6241774"/>
            <a:ext cx="460196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https://tem.fi/tyokykyohjelma</a:t>
            </a:r>
            <a:endParaRPr kumimoji="0" lang="fi-FI"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Ellipsi 8"/>
          <p:cNvSpPr/>
          <p:nvPr/>
        </p:nvSpPr>
        <p:spPr>
          <a:xfrm>
            <a:off x="6573078" y="2968487"/>
            <a:ext cx="2076036" cy="4770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0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Kuva 51"/>
          <p:cNvPicPr>
            <a:picLocks noChangeAspect="1"/>
          </p:cNvPicPr>
          <p:nvPr/>
        </p:nvPicPr>
        <p:blipFill>
          <a:blip r:embed="rId2"/>
          <a:stretch>
            <a:fillRect/>
          </a:stretch>
        </p:blipFill>
        <p:spPr>
          <a:xfrm>
            <a:off x="385586" y="384800"/>
            <a:ext cx="10975751" cy="5851131"/>
          </a:xfrm>
          <a:prstGeom prst="rect">
            <a:avLst/>
          </a:prstGeom>
        </p:spPr>
      </p:pic>
    </p:spTree>
    <p:extLst>
      <p:ext uri="{BB962C8B-B14F-4D97-AF65-F5344CB8AC3E}">
        <p14:creationId xmlns:p14="http://schemas.microsoft.com/office/powerpoint/2010/main" val="1765159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b="1" dirty="0">
                <a:solidFill>
                  <a:srgbClr val="001E60"/>
                </a:solidFill>
                <a:latin typeface="Arial" panose="020B0604020202020204" pitchFamily="34" charset="0"/>
              </a:rPr>
              <a:t>Käynnistämisprojektin tehtäväkokonaisuudet</a:t>
            </a:r>
            <a:endParaRPr lang="fi-FI" sz="3600" dirty="0"/>
          </a:p>
        </p:txBody>
      </p:sp>
      <p:sp>
        <p:nvSpPr>
          <p:cNvPr id="3" name="Sisällön paikkamerkki 2"/>
          <p:cNvSpPr>
            <a:spLocks noGrp="1"/>
          </p:cNvSpPr>
          <p:nvPr>
            <p:ph sz="half" idx="1"/>
          </p:nvPr>
        </p:nvSpPr>
        <p:spPr/>
        <p:txBody>
          <a:bodyPr>
            <a:normAutofit fontScale="70000" lnSpcReduction="20000"/>
          </a:bodyPr>
          <a:lstStyle/>
          <a:p>
            <a:pPr marL="173736" indent="-173736">
              <a:spcBef>
                <a:spcPts val="750"/>
              </a:spcBef>
              <a:buSzPts val="1400"/>
            </a:pPr>
            <a:r>
              <a:rPr lang="fi-FI" b="1" i="1" dirty="0">
                <a:solidFill>
                  <a:srgbClr val="000000"/>
                </a:solidFill>
                <a:latin typeface="Arial" panose="020B0604020202020204" pitchFamily="34" charset="0"/>
              </a:rPr>
              <a:t>Valtion omistaman erityistehtäväyhtiön perustamistoimet</a:t>
            </a:r>
            <a:endParaRPr lang="fi-FI" dirty="0"/>
          </a:p>
          <a:p>
            <a:pPr marL="512064" indent="-173736">
              <a:spcBef>
                <a:spcPts val="375"/>
              </a:spcBef>
            </a:pPr>
            <a:r>
              <a:rPr lang="fi-FI" dirty="0">
                <a:solidFill>
                  <a:srgbClr val="000000"/>
                </a:solidFill>
                <a:latin typeface="Arial" panose="020B0604020202020204" pitchFamily="34" charset="0"/>
              </a:rPr>
              <a:t>Erityistehtäväyhtiötä koskeva lakiesitys</a:t>
            </a:r>
            <a:endParaRPr lang="fi-FI" dirty="0"/>
          </a:p>
          <a:p>
            <a:pPr marL="512064" indent="-173736">
              <a:spcBef>
                <a:spcPts val="375"/>
              </a:spcBef>
            </a:pPr>
            <a:r>
              <a:rPr lang="fi-FI" dirty="0">
                <a:solidFill>
                  <a:srgbClr val="000000"/>
                </a:solidFill>
                <a:latin typeface="Arial" panose="020B0604020202020204" pitchFamily="34" charset="0"/>
              </a:rPr>
              <a:t>Erityistehtäväyhtiön perustamistoimet</a:t>
            </a:r>
            <a:endParaRPr lang="fi-FI" dirty="0"/>
          </a:p>
          <a:p>
            <a:pPr marL="859536" indent="-173736">
              <a:spcBef>
                <a:spcPts val="375"/>
              </a:spcBef>
            </a:pPr>
            <a:r>
              <a:rPr lang="fi-FI" dirty="0">
                <a:solidFill>
                  <a:srgbClr val="505050"/>
                </a:solidFill>
                <a:latin typeface="Arial" panose="020B0604020202020204" pitchFamily="34" charset="0"/>
              </a:rPr>
              <a:t>yhtiön perustaminen</a:t>
            </a:r>
            <a:endParaRPr lang="fi-FI" dirty="0"/>
          </a:p>
          <a:p>
            <a:pPr marL="859536" indent="-173736">
              <a:spcBef>
                <a:spcPts val="375"/>
              </a:spcBef>
            </a:pPr>
            <a:r>
              <a:rPr lang="fi-FI" dirty="0">
                <a:solidFill>
                  <a:srgbClr val="505050"/>
                </a:solidFill>
                <a:latin typeface="Arial" panose="020B0604020202020204" pitchFamily="34" charset="0"/>
              </a:rPr>
              <a:t>omistajaohjaus</a:t>
            </a:r>
            <a:endParaRPr lang="fi-FI" dirty="0"/>
          </a:p>
          <a:p>
            <a:pPr marL="859536" indent="-173736">
              <a:spcBef>
                <a:spcPts val="375"/>
              </a:spcBef>
            </a:pPr>
            <a:r>
              <a:rPr lang="fi-FI" dirty="0">
                <a:solidFill>
                  <a:srgbClr val="505050"/>
                </a:solidFill>
                <a:latin typeface="Arial" panose="020B0604020202020204" pitchFamily="34" charset="0"/>
              </a:rPr>
              <a:t>muut yhtiön toiminnan käynnistämiseen liittyvät toimet</a:t>
            </a:r>
            <a:endParaRPr lang="fi-FI" dirty="0"/>
          </a:p>
          <a:p>
            <a:pPr marL="1197864" indent="-173736">
              <a:spcBef>
                <a:spcPts val="375"/>
              </a:spcBef>
            </a:pPr>
            <a:r>
              <a:rPr lang="fi-FI" dirty="0">
                <a:solidFill>
                  <a:srgbClr val="505050"/>
                </a:solidFill>
                <a:latin typeface="Arial" panose="020B0604020202020204" pitchFamily="34" charset="0"/>
              </a:rPr>
              <a:t>yhtiön nimi (tarvittaessa)</a:t>
            </a:r>
            <a:endParaRPr lang="fi-FI" dirty="0"/>
          </a:p>
          <a:p>
            <a:pPr marL="1197864" indent="-173736">
              <a:spcBef>
                <a:spcPts val="375"/>
              </a:spcBef>
            </a:pPr>
            <a:r>
              <a:rPr lang="fi-FI" dirty="0">
                <a:solidFill>
                  <a:srgbClr val="505050"/>
                </a:solidFill>
                <a:latin typeface="Arial" panose="020B0604020202020204" pitchFamily="34" charset="0"/>
              </a:rPr>
              <a:t>yhtiön domain</a:t>
            </a:r>
            <a:endParaRPr lang="fi-FI" dirty="0"/>
          </a:p>
          <a:p>
            <a:pPr marL="1197864" indent="-173736">
              <a:spcBef>
                <a:spcPts val="375"/>
              </a:spcBef>
            </a:pPr>
            <a:r>
              <a:rPr lang="fi-FI" dirty="0">
                <a:solidFill>
                  <a:srgbClr val="505050"/>
                </a:solidFill>
                <a:latin typeface="Arial" panose="020B0604020202020204" pitchFamily="34" charset="0"/>
              </a:rPr>
              <a:t>operatiivisen johdon valinta</a:t>
            </a:r>
            <a:endParaRPr lang="fi-FI" dirty="0"/>
          </a:p>
          <a:p>
            <a:pPr marL="173736" indent="-173736">
              <a:spcBef>
                <a:spcPts val="750"/>
              </a:spcBef>
            </a:pPr>
            <a:r>
              <a:rPr lang="fi-FI" b="1" i="1" dirty="0">
                <a:solidFill>
                  <a:srgbClr val="000000"/>
                </a:solidFill>
                <a:latin typeface="Arial" panose="020B0604020202020204" pitchFamily="34" charset="0"/>
              </a:rPr>
              <a:t>Erityistehtäväyhtiöön työllistettävien kohderyhmän täsmentäminen ja valintamekanismin rakentaminen</a:t>
            </a:r>
            <a:endParaRPr lang="fi-FI" dirty="0"/>
          </a:p>
          <a:p>
            <a:pPr marL="512064" indent="-173736">
              <a:spcBef>
                <a:spcPts val="375"/>
              </a:spcBef>
            </a:pPr>
            <a:r>
              <a:rPr lang="fi-FI" dirty="0">
                <a:solidFill>
                  <a:srgbClr val="000000"/>
                </a:solidFill>
                <a:latin typeface="Arial" panose="020B0604020202020204" pitchFamily="34" charset="0"/>
              </a:rPr>
              <a:t>kohderyhmä valinnan täsmennys</a:t>
            </a:r>
            <a:endParaRPr lang="fi-FI" dirty="0"/>
          </a:p>
          <a:p>
            <a:pPr marL="512064" indent="-173736">
              <a:spcBef>
                <a:spcPts val="375"/>
              </a:spcBef>
            </a:pPr>
            <a:r>
              <a:rPr lang="fi-FI" dirty="0">
                <a:solidFill>
                  <a:srgbClr val="000000"/>
                </a:solidFill>
                <a:latin typeface="Arial" panose="020B0604020202020204" pitchFamily="34" charset="0"/>
              </a:rPr>
              <a:t>valintamekanismi</a:t>
            </a:r>
            <a:endParaRPr lang="fi-FI" dirty="0"/>
          </a:p>
          <a:p>
            <a:endParaRPr lang="fi-FI" dirty="0"/>
          </a:p>
        </p:txBody>
      </p:sp>
      <p:sp>
        <p:nvSpPr>
          <p:cNvPr id="4" name="Sisällön paikkamerkki 3"/>
          <p:cNvSpPr>
            <a:spLocks noGrp="1"/>
          </p:cNvSpPr>
          <p:nvPr>
            <p:ph sz="half" idx="2"/>
          </p:nvPr>
        </p:nvSpPr>
        <p:spPr/>
        <p:txBody>
          <a:bodyPr>
            <a:normAutofit fontScale="70000" lnSpcReduction="20000"/>
          </a:bodyPr>
          <a:lstStyle/>
          <a:p>
            <a:pPr marL="173736" indent="-173736">
              <a:spcBef>
                <a:spcPts val="750"/>
              </a:spcBef>
              <a:buSzPts val="1500"/>
            </a:pPr>
            <a:r>
              <a:rPr lang="fi-FI" sz="2900" b="1" i="1" dirty="0">
                <a:solidFill>
                  <a:srgbClr val="000000"/>
                </a:solidFill>
                <a:latin typeface="Arial" panose="020B0604020202020204" pitchFamily="34" charset="0"/>
              </a:rPr>
              <a:t>Palvelutoiminnan sisällön määrittäminen</a:t>
            </a:r>
            <a:endParaRPr lang="fi-FI" sz="2900" dirty="0"/>
          </a:p>
          <a:p>
            <a:pPr marL="512064" indent="-173736">
              <a:spcBef>
                <a:spcPts val="375"/>
              </a:spcBef>
            </a:pPr>
            <a:r>
              <a:rPr lang="fi-FI" dirty="0">
                <a:solidFill>
                  <a:srgbClr val="000000"/>
                </a:solidFill>
                <a:latin typeface="Arial" panose="020B0604020202020204" pitchFamily="34" charset="0"/>
              </a:rPr>
              <a:t>tarvittavien palvelujen ja järjestämistavan rajaus</a:t>
            </a:r>
            <a:endParaRPr lang="fi-FI" dirty="0"/>
          </a:p>
          <a:p>
            <a:pPr marL="512064" indent="-173736">
              <a:spcBef>
                <a:spcPts val="375"/>
              </a:spcBef>
            </a:pPr>
            <a:r>
              <a:rPr lang="fi-FI" dirty="0">
                <a:solidFill>
                  <a:srgbClr val="000000"/>
                </a:solidFill>
                <a:latin typeface="Arial" panose="020B0604020202020204" pitchFamily="34" charset="0"/>
              </a:rPr>
              <a:t>rajapinnat muihin palveluihin ja hankkeisiin</a:t>
            </a:r>
            <a:endParaRPr lang="fi-FI" dirty="0"/>
          </a:p>
          <a:p>
            <a:pPr marL="173736" indent="-173736">
              <a:spcBef>
                <a:spcPts val="750"/>
              </a:spcBef>
            </a:pPr>
            <a:r>
              <a:rPr lang="fi-FI" sz="2900" b="1" i="1" dirty="0">
                <a:solidFill>
                  <a:srgbClr val="000000"/>
                </a:solidFill>
                <a:latin typeface="Arial" panose="020B0604020202020204" pitchFamily="34" charset="0"/>
              </a:rPr>
              <a:t>Erityistehtäväyhtiön rahoituksen valmistelu </a:t>
            </a:r>
            <a:endParaRPr lang="fi-FI" sz="2900" dirty="0"/>
          </a:p>
          <a:p>
            <a:pPr marL="512064" indent="-173736">
              <a:spcBef>
                <a:spcPts val="375"/>
              </a:spcBef>
            </a:pPr>
            <a:r>
              <a:rPr lang="fi-FI" dirty="0">
                <a:solidFill>
                  <a:srgbClr val="000000"/>
                </a:solidFill>
                <a:latin typeface="Arial" panose="020B0604020202020204" pitchFamily="34" charset="0"/>
              </a:rPr>
              <a:t>Kestävän kasvun ohjelman rahoitus</a:t>
            </a:r>
            <a:endParaRPr lang="fi-FI" dirty="0"/>
          </a:p>
          <a:p>
            <a:pPr marL="512064" indent="-173736">
              <a:spcBef>
                <a:spcPts val="375"/>
              </a:spcBef>
            </a:pPr>
            <a:r>
              <a:rPr lang="fi-FI" dirty="0">
                <a:solidFill>
                  <a:srgbClr val="000000"/>
                </a:solidFill>
                <a:latin typeface="Arial" panose="020B0604020202020204" pitchFamily="34" charset="0"/>
              </a:rPr>
              <a:t>Kansallinen rahoitus</a:t>
            </a:r>
            <a:endParaRPr lang="fi-FI" dirty="0"/>
          </a:p>
          <a:p>
            <a:pPr marL="173736" indent="-173736">
              <a:spcBef>
                <a:spcPts val="750"/>
              </a:spcBef>
            </a:pPr>
            <a:r>
              <a:rPr lang="fi-FI" sz="2900" b="1" i="1" dirty="0">
                <a:solidFill>
                  <a:srgbClr val="000000"/>
                </a:solidFill>
                <a:latin typeface="Arial" panose="020B0604020202020204" pitchFamily="34" charset="0"/>
              </a:rPr>
              <a:t>Erityistehtäväyhtiön toimialamäärittely huomioiden kilpailunäkökulmat</a:t>
            </a:r>
            <a:endParaRPr lang="fi-FI" sz="2900" dirty="0"/>
          </a:p>
          <a:p>
            <a:pPr marL="512064" indent="-173736">
              <a:spcBef>
                <a:spcPts val="375"/>
              </a:spcBef>
            </a:pPr>
            <a:r>
              <a:rPr lang="fi-FI" dirty="0">
                <a:solidFill>
                  <a:srgbClr val="000000"/>
                </a:solidFill>
                <a:latin typeface="Arial" panose="020B0604020202020204" pitchFamily="34" charset="0"/>
              </a:rPr>
              <a:t>Hinnoittelu ja kilpailuneutraliteetti</a:t>
            </a:r>
            <a:endParaRPr lang="fi-FI" dirty="0"/>
          </a:p>
          <a:p>
            <a:pPr marL="512064" indent="-173736">
              <a:spcBef>
                <a:spcPts val="375"/>
              </a:spcBef>
            </a:pPr>
            <a:r>
              <a:rPr lang="fi-FI" dirty="0">
                <a:solidFill>
                  <a:srgbClr val="000000"/>
                </a:solidFill>
                <a:latin typeface="Arial" panose="020B0604020202020204" pitchFamily="34" charset="0"/>
              </a:rPr>
              <a:t>Valtiontuki</a:t>
            </a:r>
            <a:endParaRPr lang="fi-FI" dirty="0"/>
          </a:p>
          <a:p>
            <a:pPr marL="512064" indent="-173736">
              <a:spcBef>
                <a:spcPts val="375"/>
              </a:spcBef>
            </a:pPr>
            <a:r>
              <a:rPr lang="fi-FI" dirty="0">
                <a:solidFill>
                  <a:srgbClr val="000000"/>
                </a:solidFill>
                <a:latin typeface="Arial" panose="020B0604020202020204" pitchFamily="34" charset="0"/>
              </a:rPr>
              <a:t>Erityistehtäväyhtiön toimiala(t)</a:t>
            </a:r>
            <a:endParaRPr lang="fi-FI" dirty="0"/>
          </a:p>
          <a:p>
            <a:pPr marL="512064" indent="-173736">
              <a:spcBef>
                <a:spcPts val="375"/>
              </a:spcBef>
            </a:pPr>
            <a:r>
              <a:rPr lang="fi-FI" dirty="0">
                <a:solidFill>
                  <a:srgbClr val="000000"/>
                </a:solidFill>
                <a:latin typeface="Arial" panose="020B0604020202020204" pitchFamily="34" charset="0"/>
              </a:rPr>
              <a:t>Erityistehtäväyhtiön</a:t>
            </a:r>
            <a:r>
              <a:rPr lang="fi-FI" i="1" dirty="0">
                <a:solidFill>
                  <a:srgbClr val="000000"/>
                </a:solidFill>
                <a:latin typeface="Arial" panose="020B0604020202020204" pitchFamily="34" charset="0"/>
              </a:rPr>
              <a:t> toimialueet</a:t>
            </a:r>
            <a:endParaRPr lang="fi-FI" dirty="0"/>
          </a:p>
          <a:p>
            <a:endParaRPr lang="fi-FI" dirty="0"/>
          </a:p>
        </p:txBody>
      </p:sp>
    </p:spTree>
    <p:extLst>
      <p:ext uri="{BB962C8B-B14F-4D97-AF65-F5344CB8AC3E}">
        <p14:creationId xmlns:p14="http://schemas.microsoft.com/office/powerpoint/2010/main" val="1488662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4000" dirty="0" smtClean="0"/>
              <a:t>Kiitos!</a:t>
            </a:r>
            <a:endParaRPr lang="fi-FI" sz="4000" dirty="0"/>
          </a:p>
        </p:txBody>
      </p:sp>
    </p:spTree>
    <p:extLst>
      <p:ext uri="{BB962C8B-B14F-4D97-AF65-F5344CB8AC3E}">
        <p14:creationId xmlns:p14="http://schemas.microsoft.com/office/powerpoint/2010/main" val="2834752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solidFill>
                  <a:schemeClr val="tx2"/>
                </a:solidFill>
              </a:rPr>
              <a:t>Työkykyohjelma (TEM)</a:t>
            </a:r>
            <a:endParaRPr lang="fi-FI" dirty="0">
              <a:solidFill>
                <a:schemeClr val="tx2"/>
              </a:solidFill>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2718045657"/>
              </p:ext>
            </p:extLst>
          </p:nvPr>
        </p:nvGraphicFramePr>
        <p:xfrm>
          <a:off x="912285" y="1881718"/>
          <a:ext cx="9984316" cy="4523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08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TE-palvelupilotit</a:t>
            </a:r>
            <a:endParaRPr lang="fi-FI" dirty="0"/>
          </a:p>
        </p:txBody>
      </p:sp>
      <p:sp>
        <p:nvSpPr>
          <p:cNvPr id="3" name="Alaotsikko 2"/>
          <p:cNvSpPr>
            <a:spLocks noGrp="1"/>
          </p:cNvSpPr>
          <p:nvPr>
            <p:ph type="subTitle" idx="1"/>
          </p:nvPr>
        </p:nvSpPr>
        <p:spPr/>
        <p:txBody>
          <a:bodyPr/>
          <a:lstStyle/>
          <a:p>
            <a:r>
              <a:rPr lang="fi-FI" smtClean="0"/>
              <a:t>2021 -</a:t>
            </a:r>
            <a:r>
              <a:rPr lang="fi-FI" dirty="0" smtClean="0"/>
              <a:t>2022</a:t>
            </a:r>
            <a:endParaRPr lang="fi-FI" dirty="0"/>
          </a:p>
        </p:txBody>
      </p:sp>
    </p:spTree>
    <p:extLst>
      <p:ext uri="{BB962C8B-B14F-4D97-AF65-F5344CB8AC3E}">
        <p14:creationId xmlns:p14="http://schemas.microsoft.com/office/powerpoint/2010/main" val="269492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a:t>TE-palveluiden </a:t>
            </a:r>
            <a:r>
              <a:rPr lang="fi-FI" sz="3200" dirty="0" smtClean="0"/>
              <a:t>uudelleenmuotoilu</a:t>
            </a:r>
            <a:endParaRPr lang="fi-FI" sz="3200" dirty="0">
              <a:solidFill>
                <a:schemeClr val="accent2"/>
              </a:solidFill>
            </a:endParaRPr>
          </a:p>
        </p:txBody>
      </p:sp>
      <p:sp>
        <p:nvSpPr>
          <p:cNvPr id="7" name="Sisällön paikkamerkki 6"/>
          <p:cNvSpPr>
            <a:spLocks noGrp="1"/>
          </p:cNvSpPr>
          <p:nvPr>
            <p:ph idx="1"/>
          </p:nvPr>
        </p:nvSpPr>
        <p:spPr>
          <a:xfrm>
            <a:off x="838200" y="1525865"/>
            <a:ext cx="10515600" cy="3334893"/>
          </a:xfrm>
        </p:spPr>
        <p:txBody>
          <a:bodyPr>
            <a:normAutofit fontScale="92500" lnSpcReduction="10000"/>
          </a:bodyPr>
          <a:lstStyle/>
          <a:p>
            <a:pPr marL="0" lvl="0" indent="0" defTabSz="914400">
              <a:lnSpc>
                <a:spcPct val="100000"/>
              </a:lnSpc>
              <a:spcBef>
                <a:spcPts val="0"/>
              </a:spcBef>
              <a:buNone/>
              <a:defRPr/>
            </a:pPr>
            <a:r>
              <a:rPr lang="fi-FI" sz="2800" dirty="0">
                <a:solidFill>
                  <a:srgbClr val="000000"/>
                </a:solidFill>
              </a:rPr>
              <a:t>TE- </a:t>
            </a:r>
            <a:r>
              <a:rPr lang="fi-FI" sz="2800" dirty="0" smtClean="0">
                <a:solidFill>
                  <a:srgbClr val="000000"/>
                </a:solidFill>
              </a:rPr>
              <a:t>palvelupilotit</a:t>
            </a:r>
          </a:p>
          <a:p>
            <a:pPr marL="0" lvl="0" indent="0" defTabSz="914400">
              <a:lnSpc>
                <a:spcPct val="100000"/>
              </a:lnSpc>
              <a:spcBef>
                <a:spcPts val="0"/>
              </a:spcBef>
              <a:buNone/>
              <a:defRPr/>
            </a:pPr>
            <a:endParaRPr lang="fi-FI" sz="2800" dirty="0">
              <a:solidFill>
                <a:srgbClr val="000000"/>
              </a:solidFill>
            </a:endParaRPr>
          </a:p>
          <a:p>
            <a:pPr marL="742950" lvl="1" indent="-285750" defTabSz="914400">
              <a:lnSpc>
                <a:spcPct val="100000"/>
              </a:lnSpc>
              <a:spcBef>
                <a:spcPts val="0"/>
              </a:spcBef>
              <a:buFont typeface="Arial" panose="020B0604020202020204" pitchFamily="34" charset="0"/>
              <a:buChar char="•"/>
              <a:defRPr/>
            </a:pPr>
            <a:r>
              <a:rPr lang="fi-FI" sz="2400" dirty="0">
                <a:solidFill>
                  <a:srgbClr val="000000"/>
                </a:solidFill>
              </a:rPr>
              <a:t>Tavoitteena on kehittää osatyökykyisten asiakkaiden palveluita</a:t>
            </a:r>
          </a:p>
          <a:p>
            <a:pPr marL="742950" lvl="1" indent="-285750" defTabSz="914400">
              <a:lnSpc>
                <a:spcPct val="100000"/>
              </a:lnSpc>
              <a:spcBef>
                <a:spcPts val="0"/>
              </a:spcBef>
              <a:buFont typeface="Arial" panose="020B0604020202020204" pitchFamily="34" charset="0"/>
              <a:buChar char="•"/>
              <a:defRPr/>
            </a:pPr>
            <a:r>
              <a:rPr lang="fi-FI" sz="2400" dirty="0">
                <a:solidFill>
                  <a:srgbClr val="000000"/>
                </a:solidFill>
              </a:rPr>
              <a:t>Kytkeä työkykyä kartoittavia ja tukevia elementtejä TE-palveluihin</a:t>
            </a:r>
          </a:p>
          <a:p>
            <a:pPr marL="742950" lvl="1" indent="-285750" defTabSz="914400">
              <a:lnSpc>
                <a:spcPct val="100000"/>
              </a:lnSpc>
              <a:spcBef>
                <a:spcPts val="0"/>
              </a:spcBef>
              <a:buFont typeface="Arial" panose="020B0604020202020204" pitchFamily="34" charset="0"/>
              <a:buChar char="•"/>
              <a:defRPr/>
            </a:pPr>
            <a:r>
              <a:rPr lang="fi-FI" sz="2400" dirty="0">
                <a:solidFill>
                  <a:srgbClr val="000000"/>
                </a:solidFill>
              </a:rPr>
              <a:t>Muotoilla palveluita uudelleen seuraavien painopisteiden näkökulmasta:</a:t>
            </a:r>
          </a:p>
          <a:p>
            <a:pPr marL="742950" lvl="1" indent="-285750" defTabSz="914400">
              <a:lnSpc>
                <a:spcPct val="100000"/>
              </a:lnSpc>
              <a:spcBef>
                <a:spcPts val="0"/>
              </a:spcBef>
              <a:buFont typeface="Arial" panose="020B0604020202020204" pitchFamily="34" charset="0"/>
              <a:buChar char="•"/>
              <a:defRPr/>
            </a:pPr>
            <a:endParaRPr lang="fi-FI" dirty="0">
              <a:solidFill>
                <a:srgbClr val="000000"/>
              </a:solidFill>
            </a:endParaRPr>
          </a:p>
          <a:p>
            <a:pPr marL="1142958" lvl="2" indent="-342891" defTabSz="914400">
              <a:lnSpc>
                <a:spcPct val="100000"/>
              </a:lnSpc>
              <a:spcBef>
                <a:spcPts val="0"/>
              </a:spcBef>
              <a:buFont typeface="+mj-lt"/>
              <a:buAutoNum type="arabicParenR"/>
              <a:defRPr/>
            </a:pPr>
            <a:r>
              <a:rPr lang="fi-FI" sz="2400" dirty="0">
                <a:solidFill>
                  <a:srgbClr val="000000"/>
                </a:solidFill>
              </a:rPr>
              <a:t>Asiakkaiden ja palvelutarpeiden tunnistaminen</a:t>
            </a:r>
          </a:p>
          <a:p>
            <a:pPr marL="1142958" lvl="2" indent="-342891" defTabSz="914400">
              <a:lnSpc>
                <a:spcPct val="100000"/>
              </a:lnSpc>
              <a:spcBef>
                <a:spcPts val="0"/>
              </a:spcBef>
              <a:buFont typeface="+mj-lt"/>
              <a:buAutoNum type="arabicParenR"/>
              <a:defRPr/>
            </a:pPr>
            <a:r>
              <a:rPr lang="fi-FI" sz="2400" dirty="0">
                <a:solidFill>
                  <a:srgbClr val="000000"/>
                </a:solidFill>
              </a:rPr>
              <a:t>Työnantajapalvelujen tiiviimpi integroiminen työnhakijapalveluihin</a:t>
            </a:r>
          </a:p>
          <a:p>
            <a:pPr marL="1142958" lvl="2" indent="-342891" defTabSz="914400">
              <a:lnSpc>
                <a:spcPct val="100000"/>
              </a:lnSpc>
              <a:spcBef>
                <a:spcPts val="0"/>
              </a:spcBef>
              <a:buFont typeface="+mj-lt"/>
              <a:buAutoNum type="arabicParenR"/>
              <a:defRPr/>
            </a:pPr>
            <a:r>
              <a:rPr lang="fi-FI" sz="2400" dirty="0">
                <a:solidFill>
                  <a:srgbClr val="000000"/>
                </a:solidFill>
              </a:rPr>
              <a:t>Koulutuksen vahvistaminen</a:t>
            </a:r>
          </a:p>
          <a:p>
            <a:pPr marL="1142958" lvl="2" indent="-342891" defTabSz="914400">
              <a:lnSpc>
                <a:spcPct val="100000"/>
              </a:lnSpc>
              <a:spcBef>
                <a:spcPts val="0"/>
              </a:spcBef>
              <a:buFont typeface="+mj-lt"/>
              <a:buAutoNum type="arabicParenR"/>
              <a:defRPr/>
            </a:pPr>
            <a:r>
              <a:rPr lang="fi-FI" sz="2400" dirty="0">
                <a:solidFill>
                  <a:srgbClr val="000000"/>
                </a:solidFill>
              </a:rPr>
              <a:t>Järjestöyhteistyön laajentaminen </a:t>
            </a:r>
          </a:p>
          <a:p>
            <a:endParaRPr lang="fi-FI" dirty="0"/>
          </a:p>
        </p:txBody>
      </p:sp>
      <p:graphicFrame>
        <p:nvGraphicFramePr>
          <p:cNvPr id="8" name="Sisällön paikkamerkki 6"/>
          <p:cNvGraphicFramePr>
            <a:graphicFrameLocks/>
          </p:cNvGraphicFramePr>
          <p:nvPr>
            <p:extLst>
              <p:ext uri="{D42A27DB-BD31-4B8C-83A1-F6EECF244321}">
                <p14:modId xmlns:p14="http://schemas.microsoft.com/office/powerpoint/2010/main" val="2034087700"/>
              </p:ext>
            </p:extLst>
          </p:nvPr>
        </p:nvGraphicFramePr>
        <p:xfrm>
          <a:off x="1006642" y="4969042"/>
          <a:ext cx="10515600" cy="1046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29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stretch>
            <a:fillRect/>
          </a:stretch>
        </p:blipFill>
        <p:spPr>
          <a:xfrm>
            <a:off x="8216348" y="529948"/>
            <a:ext cx="2710598" cy="5741538"/>
          </a:xfrm>
          <a:prstGeom prst="rect">
            <a:avLst/>
          </a:prstGeom>
        </p:spPr>
      </p:pic>
      <p:sp>
        <p:nvSpPr>
          <p:cNvPr id="2" name="Otsikko 1"/>
          <p:cNvSpPr>
            <a:spLocks noGrp="1"/>
          </p:cNvSpPr>
          <p:nvPr>
            <p:ph type="title"/>
          </p:nvPr>
        </p:nvSpPr>
        <p:spPr>
          <a:xfrm>
            <a:off x="838201" y="386010"/>
            <a:ext cx="7510669" cy="995915"/>
          </a:xfrm>
        </p:spPr>
        <p:txBody>
          <a:bodyPr/>
          <a:lstStyle/>
          <a:p>
            <a:r>
              <a:rPr lang="fi-FI" dirty="0" smtClean="0"/>
              <a:t>TE-palvelupilotit</a:t>
            </a:r>
            <a:endParaRPr lang="fi-FI" dirty="0"/>
          </a:p>
        </p:txBody>
      </p:sp>
      <p:sp>
        <p:nvSpPr>
          <p:cNvPr id="3" name="Sisällön paikkamerkki 2"/>
          <p:cNvSpPr>
            <a:spLocks noGrp="1"/>
          </p:cNvSpPr>
          <p:nvPr>
            <p:ph idx="1"/>
          </p:nvPr>
        </p:nvSpPr>
        <p:spPr>
          <a:xfrm>
            <a:off x="636104" y="1525865"/>
            <a:ext cx="7941839" cy="4447369"/>
          </a:xfrm>
        </p:spPr>
        <p:txBody>
          <a:bodyPr>
            <a:normAutofit fontScale="92500" lnSpcReduction="20000"/>
          </a:bodyPr>
          <a:lstStyle/>
          <a:p>
            <a:pPr marL="514350" indent="-514350">
              <a:buFont typeface="+mj-lt"/>
              <a:buAutoNum type="arabicPeriod"/>
            </a:pPr>
            <a:r>
              <a:rPr lang="fi-FI" sz="2900" dirty="0" smtClean="0"/>
              <a:t>Lappi: </a:t>
            </a:r>
            <a:r>
              <a:rPr lang="fi-FI" sz="2900" b="0" dirty="0"/>
              <a:t>Työtä, tietoa ja </a:t>
            </a:r>
            <a:r>
              <a:rPr lang="fi-FI" sz="2900" b="0" dirty="0" smtClean="0"/>
              <a:t>työkykyä</a:t>
            </a:r>
          </a:p>
          <a:p>
            <a:pPr marL="514350" indent="-514350">
              <a:buFont typeface="+mj-lt"/>
              <a:buAutoNum type="arabicPeriod"/>
            </a:pPr>
            <a:r>
              <a:rPr lang="fi-FI" sz="2900" dirty="0" smtClean="0"/>
              <a:t>Pohjois-Pohjanmaa: </a:t>
            </a:r>
            <a:r>
              <a:rPr lang="fi-FI" sz="2900" b="0" dirty="0" smtClean="0"/>
              <a:t>Kyvyillä ja valmiuksilla töihin</a:t>
            </a:r>
            <a:endParaRPr lang="fi-FI" sz="2900" dirty="0" smtClean="0"/>
          </a:p>
          <a:p>
            <a:pPr marL="514350" indent="-514350">
              <a:buFont typeface="+mj-lt"/>
              <a:buAutoNum type="arabicPeriod"/>
            </a:pPr>
            <a:r>
              <a:rPr lang="fi-FI" sz="2900" dirty="0" smtClean="0"/>
              <a:t>Pohjanmaa: </a:t>
            </a:r>
            <a:r>
              <a:rPr lang="fi-FI" sz="2900" b="0" dirty="0" err="1" smtClean="0"/>
              <a:t>BotniaJob</a:t>
            </a:r>
            <a:endParaRPr lang="fi-FI" sz="2900" dirty="0" smtClean="0"/>
          </a:p>
          <a:p>
            <a:pPr marL="514350" indent="-514350">
              <a:buFont typeface="+mj-lt"/>
              <a:buAutoNum type="arabicPeriod"/>
            </a:pPr>
            <a:r>
              <a:rPr lang="fi-FI" sz="2900" dirty="0" smtClean="0"/>
              <a:t>Etelä-Pohjanmaa: </a:t>
            </a:r>
            <a:r>
              <a:rPr lang="fi-FI" sz="2900" b="0" dirty="0" smtClean="0"/>
              <a:t>Tykki</a:t>
            </a:r>
          </a:p>
          <a:p>
            <a:pPr marL="514350" indent="-514350">
              <a:buFont typeface="+mj-lt"/>
              <a:buAutoNum type="arabicPeriod"/>
            </a:pPr>
            <a:r>
              <a:rPr lang="fi-FI" sz="2900" dirty="0" smtClean="0"/>
              <a:t>Pirkanmaa: </a:t>
            </a:r>
            <a:r>
              <a:rPr lang="fi-FI" sz="2900" b="0" dirty="0"/>
              <a:t>Tuella </a:t>
            </a:r>
            <a:r>
              <a:rPr lang="fi-FI" sz="2900" b="0" dirty="0" smtClean="0"/>
              <a:t>työhön -pilotti</a:t>
            </a:r>
            <a:endParaRPr lang="fi-FI" sz="2900" dirty="0" smtClean="0"/>
          </a:p>
          <a:p>
            <a:pPr marL="514350" indent="-514350">
              <a:buFont typeface="+mj-lt"/>
              <a:buAutoNum type="arabicPeriod"/>
            </a:pPr>
            <a:r>
              <a:rPr lang="fi-FI" sz="2900" dirty="0" smtClean="0"/>
              <a:t>Häme: </a:t>
            </a:r>
            <a:r>
              <a:rPr lang="fi-FI" sz="2900" b="0" dirty="0" smtClean="0"/>
              <a:t>Työelämädiili</a:t>
            </a:r>
            <a:endParaRPr lang="fi-FI" sz="2900" dirty="0" smtClean="0"/>
          </a:p>
          <a:p>
            <a:pPr marL="514350" indent="-514350">
              <a:buFont typeface="+mj-lt"/>
              <a:buAutoNum type="arabicPeriod"/>
            </a:pPr>
            <a:r>
              <a:rPr lang="fi-FI" sz="2900" dirty="0" smtClean="0"/>
              <a:t>Uusimaa: </a:t>
            </a:r>
            <a:r>
              <a:rPr lang="fi-FI" sz="2900" b="0" dirty="0" err="1"/>
              <a:t>TyöDesign</a:t>
            </a:r>
            <a:r>
              <a:rPr lang="fi-FI" sz="2900" b="0" dirty="0"/>
              <a:t> - Tunnista, muotoile, </a:t>
            </a:r>
            <a:r>
              <a:rPr lang="fi-FI" sz="2900" b="0" dirty="0" smtClean="0"/>
              <a:t>työllistä</a:t>
            </a:r>
            <a:endParaRPr lang="fi-FI" sz="2900" dirty="0" smtClean="0"/>
          </a:p>
          <a:p>
            <a:pPr marL="514350" indent="-514350">
              <a:buFont typeface="+mj-lt"/>
              <a:buAutoNum type="arabicPeriod"/>
            </a:pPr>
            <a:r>
              <a:rPr lang="fi-FI" sz="2900" dirty="0" smtClean="0"/>
              <a:t>Pohjois-Karjala: </a:t>
            </a:r>
            <a:r>
              <a:rPr lang="fi-FI" sz="2900" b="0" dirty="0"/>
              <a:t>Osatyökykyisten palvelumalli asiakas- ja yrityspalveluihin</a:t>
            </a:r>
          </a:p>
          <a:p>
            <a:pPr marL="0" indent="0">
              <a:buNone/>
            </a:pPr>
            <a:endParaRPr lang="fi-FI" dirty="0" smtClean="0"/>
          </a:p>
          <a:p>
            <a:pPr marL="0" indent="0">
              <a:buNone/>
            </a:pP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65C9E5-8AC3-DF4B-BA99-CB03B9370A98}" type="slidenum">
              <a:rPr kumimoji="0" lang="fi-FI" sz="1200" b="1" i="0" u="none" strike="noStrike" kern="1200" cap="none" spc="0" normalizeH="0" baseline="0" noProof="0" smtClean="0">
                <a:ln>
                  <a:noFill/>
                </a:ln>
                <a:solidFill>
                  <a:srgbClr val="D5B37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1200" b="1" i="0" u="none" strike="noStrike" kern="1200" cap="none" spc="0" normalizeH="0" baseline="0" noProof="0">
              <a:ln>
                <a:noFill/>
              </a:ln>
              <a:solidFill>
                <a:srgbClr val="D5B37A"/>
              </a:solidFill>
              <a:effectLst/>
              <a:uLnTx/>
              <a:uFillTx/>
              <a:latin typeface="Arial"/>
              <a:ea typeface="+mn-ea"/>
              <a:cs typeface="+mn-cs"/>
            </a:endParaRPr>
          </a:p>
        </p:txBody>
      </p:sp>
      <p:sp>
        <p:nvSpPr>
          <p:cNvPr id="5" name="Päivämäärän paikkamerkki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0B024A-9348-8F4E-84E6-1AC861A3D50B}" type="datetime1">
              <a:rPr kumimoji="0" lang="fi-FI" sz="1067" b="0" i="0" u="none" strike="noStrike" kern="1200" cap="none" spc="0" normalizeH="0" baseline="0" noProof="0" smtClean="0">
                <a:ln>
                  <a:noFill/>
                </a:ln>
                <a:solidFill>
                  <a:srgbClr val="D5B37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20.5.2021</a:t>
            </a:fld>
            <a:endParaRPr kumimoji="0" lang="fi-FI" sz="1067" b="0" i="0" u="none" strike="noStrike" kern="1200" cap="none" spc="0" normalizeH="0" baseline="0" noProof="0" dirty="0">
              <a:ln>
                <a:noFill/>
              </a:ln>
              <a:solidFill>
                <a:srgbClr val="D5B37A"/>
              </a:solidFill>
              <a:effectLst/>
              <a:uLnTx/>
              <a:uFillTx/>
              <a:latin typeface="Arial"/>
              <a:ea typeface="+mn-ea"/>
              <a:cs typeface="+mn-cs"/>
            </a:endParaRPr>
          </a:p>
        </p:txBody>
      </p:sp>
      <p:sp>
        <p:nvSpPr>
          <p:cNvPr id="6" name="Alatunnisteen paikkamerkki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67" b="0" i="0" u="none" strike="noStrike" kern="1200" cap="none" spc="0" normalizeH="0" baseline="0" noProof="0" smtClean="0">
                <a:ln>
                  <a:noFill/>
                </a:ln>
                <a:solidFill>
                  <a:srgbClr val="D5B37A"/>
                </a:solidFill>
                <a:effectLst/>
                <a:uLnTx/>
                <a:uFillTx/>
                <a:latin typeface="Arial"/>
                <a:ea typeface="+mn-ea"/>
                <a:cs typeface="+mn-cs"/>
              </a:rPr>
              <a:t>Työ- ja elinkeinoministeriö </a:t>
            </a:r>
            <a:r>
              <a:rPr kumimoji="0" lang="bg-BG" sz="1067" b="0" i="0" u="none" strike="noStrike" kern="1200" cap="none" spc="0" normalizeH="0" baseline="0" noProof="0" smtClean="0">
                <a:ln>
                  <a:noFill/>
                </a:ln>
                <a:solidFill>
                  <a:srgbClr val="D5B37A"/>
                </a:solidFill>
                <a:effectLst/>
                <a:uLnTx/>
                <a:uFillTx/>
                <a:latin typeface="Arial"/>
                <a:ea typeface="+mn-ea"/>
                <a:cs typeface="+mn-cs"/>
              </a:rPr>
              <a:t>•</a:t>
            </a:r>
            <a:r>
              <a:rPr kumimoji="0" lang="fi-FI" sz="1067" b="0" i="0" u="none" strike="noStrike" kern="1200" cap="none" spc="0" normalizeH="0" baseline="0" noProof="0" smtClean="0">
                <a:ln>
                  <a:noFill/>
                </a:ln>
                <a:solidFill>
                  <a:srgbClr val="D5B37A"/>
                </a:solidFill>
                <a:effectLst/>
                <a:uLnTx/>
                <a:uFillTx/>
                <a:latin typeface="Arial"/>
                <a:ea typeface="+mn-ea"/>
                <a:cs typeface="+mn-cs"/>
              </a:rPr>
              <a:t> www.tem.fi</a:t>
            </a:r>
            <a:endParaRPr kumimoji="0" lang="fi-FI" sz="1067" b="0" i="0" u="none" strike="noStrike" kern="1200" cap="none" spc="0" normalizeH="0" baseline="0" noProof="0" dirty="0">
              <a:ln>
                <a:noFill/>
              </a:ln>
              <a:solidFill>
                <a:srgbClr val="D5B37A"/>
              </a:solidFill>
              <a:effectLst/>
              <a:uLnTx/>
              <a:uFillTx/>
              <a:latin typeface="Arial"/>
              <a:ea typeface="+mn-ea"/>
              <a:cs typeface="+mn-cs"/>
            </a:endParaRPr>
          </a:p>
        </p:txBody>
      </p:sp>
    </p:spTree>
    <p:extLst>
      <p:ext uri="{BB962C8B-B14F-4D97-AF65-F5344CB8AC3E}">
        <p14:creationId xmlns:p14="http://schemas.microsoft.com/office/powerpoint/2010/main" val="1445187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65C9E5-8AC3-DF4B-BA99-CB03B9370A98}" type="slidenum">
              <a:rPr kumimoji="0" lang="fi-FI" sz="1200" b="1" i="0" u="none" strike="noStrike" kern="1200" cap="none" spc="0" normalizeH="0" baseline="0" noProof="0" smtClean="0">
                <a:ln>
                  <a:noFill/>
                </a:ln>
                <a:solidFill>
                  <a:srgbClr val="D5B37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1200" b="1" i="0" u="none" strike="noStrike" kern="1200" cap="none" spc="0" normalizeH="0" baseline="0" noProof="0">
              <a:ln>
                <a:noFill/>
              </a:ln>
              <a:solidFill>
                <a:srgbClr val="D5B37A"/>
              </a:solidFill>
              <a:effectLst/>
              <a:uLnTx/>
              <a:uFillTx/>
              <a:latin typeface="Arial"/>
              <a:ea typeface="+mn-ea"/>
              <a:cs typeface="+mn-cs"/>
            </a:endParaRPr>
          </a:p>
        </p:txBody>
      </p:sp>
      <p:sp>
        <p:nvSpPr>
          <p:cNvPr id="5" name="Päivämäärän paikkamerkki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0B024A-9348-8F4E-84E6-1AC861A3D50B}" type="datetime1">
              <a:rPr kumimoji="0" lang="fi-FI" sz="1067" b="0" i="0" u="none" strike="noStrike" kern="1200" cap="none" spc="0" normalizeH="0" baseline="0" noProof="0" smtClean="0">
                <a:ln>
                  <a:noFill/>
                </a:ln>
                <a:solidFill>
                  <a:srgbClr val="D5B37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20.5.2021</a:t>
            </a:fld>
            <a:endParaRPr kumimoji="0" lang="fi-FI" sz="1067" b="0" i="0" u="none" strike="noStrike" kern="1200" cap="none" spc="0" normalizeH="0" baseline="0" noProof="0" dirty="0">
              <a:ln>
                <a:noFill/>
              </a:ln>
              <a:solidFill>
                <a:srgbClr val="D5B37A"/>
              </a:solidFill>
              <a:effectLst/>
              <a:uLnTx/>
              <a:uFillTx/>
              <a:latin typeface="Arial"/>
              <a:ea typeface="+mn-ea"/>
              <a:cs typeface="+mn-cs"/>
            </a:endParaRPr>
          </a:p>
        </p:txBody>
      </p:sp>
      <p:sp>
        <p:nvSpPr>
          <p:cNvPr id="6" name="Alatunnisteen paikkamerkki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67" b="0" i="0" u="none" strike="noStrike" kern="1200" cap="none" spc="0" normalizeH="0" baseline="0" noProof="0" smtClean="0">
                <a:ln>
                  <a:noFill/>
                </a:ln>
                <a:solidFill>
                  <a:srgbClr val="D5B37A"/>
                </a:solidFill>
                <a:effectLst/>
                <a:uLnTx/>
                <a:uFillTx/>
                <a:latin typeface="Arial"/>
                <a:ea typeface="+mn-ea"/>
                <a:cs typeface="+mn-cs"/>
              </a:rPr>
              <a:t>Työ- ja elinkeinoministeriö </a:t>
            </a:r>
            <a:r>
              <a:rPr kumimoji="0" lang="bg-BG" sz="1067" b="0" i="0" u="none" strike="noStrike" kern="1200" cap="none" spc="0" normalizeH="0" baseline="0" noProof="0" smtClean="0">
                <a:ln>
                  <a:noFill/>
                </a:ln>
                <a:solidFill>
                  <a:srgbClr val="D5B37A"/>
                </a:solidFill>
                <a:effectLst/>
                <a:uLnTx/>
                <a:uFillTx/>
                <a:latin typeface="Arial"/>
                <a:ea typeface="+mn-ea"/>
                <a:cs typeface="+mn-cs"/>
              </a:rPr>
              <a:t>•</a:t>
            </a:r>
            <a:r>
              <a:rPr kumimoji="0" lang="fi-FI" sz="1067" b="0" i="0" u="none" strike="noStrike" kern="1200" cap="none" spc="0" normalizeH="0" baseline="0" noProof="0" smtClean="0">
                <a:ln>
                  <a:noFill/>
                </a:ln>
                <a:solidFill>
                  <a:srgbClr val="D5B37A"/>
                </a:solidFill>
                <a:effectLst/>
                <a:uLnTx/>
                <a:uFillTx/>
                <a:latin typeface="Arial"/>
                <a:ea typeface="+mn-ea"/>
                <a:cs typeface="+mn-cs"/>
              </a:rPr>
              <a:t> www.tem.fi</a:t>
            </a:r>
            <a:endParaRPr kumimoji="0" lang="fi-FI" sz="1067" b="0" i="0" u="none" strike="noStrike" kern="1200" cap="none" spc="0" normalizeH="0" baseline="0" noProof="0" dirty="0">
              <a:ln>
                <a:noFill/>
              </a:ln>
              <a:solidFill>
                <a:srgbClr val="D5B37A"/>
              </a:solidFill>
              <a:effectLst/>
              <a:uLnTx/>
              <a:uFillTx/>
              <a:latin typeface="Arial"/>
              <a:ea typeface="+mn-ea"/>
              <a:cs typeface="+mn-cs"/>
            </a:endParaRPr>
          </a:p>
        </p:txBody>
      </p:sp>
      <p:sp>
        <p:nvSpPr>
          <p:cNvPr id="7" name="Tekstiruutu 6"/>
          <p:cNvSpPr txBox="1"/>
          <p:nvPr/>
        </p:nvSpPr>
        <p:spPr>
          <a:xfrm>
            <a:off x="406400" y="596900"/>
            <a:ext cx="21209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Pohjois-Pohjanmaa</a:t>
            </a:r>
          </a:p>
        </p:txBody>
      </p:sp>
      <p:sp>
        <p:nvSpPr>
          <p:cNvPr id="8" name="Tekstiruutu 7"/>
          <p:cNvSpPr txBox="1"/>
          <p:nvPr/>
        </p:nvSpPr>
        <p:spPr>
          <a:xfrm>
            <a:off x="406400" y="2273093"/>
            <a:ext cx="212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Lappi</a:t>
            </a:r>
          </a:p>
        </p:txBody>
      </p:sp>
      <p:sp>
        <p:nvSpPr>
          <p:cNvPr id="9" name="Tekstiruutu 8"/>
          <p:cNvSpPr txBox="1"/>
          <p:nvPr/>
        </p:nvSpPr>
        <p:spPr>
          <a:xfrm>
            <a:off x="393701" y="3751166"/>
            <a:ext cx="21209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err="1" smtClean="0">
                <a:ln>
                  <a:noFill/>
                </a:ln>
                <a:solidFill>
                  <a:srgbClr val="000000"/>
                </a:solidFill>
                <a:effectLst/>
                <a:uLnTx/>
                <a:uFillTx/>
                <a:latin typeface="Arial"/>
                <a:ea typeface="+mn-ea"/>
                <a:cs typeface="+mn-cs"/>
              </a:rPr>
              <a:t>Pohjois</a:t>
            </a:r>
            <a:r>
              <a:rPr kumimoji="0" lang="fi-FI" sz="1800" b="1" i="0" u="none" strike="noStrike" kern="1200" cap="none" spc="0" normalizeH="0" baseline="0" noProof="0" dirty="0" smtClean="0">
                <a:ln>
                  <a:noFill/>
                </a:ln>
                <a:solidFill>
                  <a:srgbClr val="000000"/>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Karjala</a:t>
            </a:r>
          </a:p>
        </p:txBody>
      </p:sp>
      <p:sp>
        <p:nvSpPr>
          <p:cNvPr id="10" name="Tekstiruutu 9"/>
          <p:cNvSpPr txBox="1"/>
          <p:nvPr/>
        </p:nvSpPr>
        <p:spPr>
          <a:xfrm>
            <a:off x="406400" y="5366399"/>
            <a:ext cx="212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Pirkanmaa</a:t>
            </a:r>
          </a:p>
        </p:txBody>
      </p:sp>
      <p:cxnSp>
        <p:nvCxnSpPr>
          <p:cNvPr id="12" name="Suora yhdysviiva 11"/>
          <p:cNvCxnSpPr/>
          <p:nvPr/>
        </p:nvCxnSpPr>
        <p:spPr>
          <a:xfrm>
            <a:off x="1092200" y="1694323"/>
            <a:ext cx="9779000" cy="58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a:off x="977900" y="3253748"/>
            <a:ext cx="9779000" cy="58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uora yhdysviiva 14"/>
          <p:cNvCxnSpPr/>
          <p:nvPr/>
        </p:nvCxnSpPr>
        <p:spPr>
          <a:xfrm>
            <a:off x="1092200" y="4823261"/>
            <a:ext cx="9779000" cy="5827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kstiruutu 15"/>
          <p:cNvSpPr txBox="1"/>
          <p:nvPr/>
        </p:nvSpPr>
        <p:spPr>
          <a:xfrm>
            <a:off x="1993900" y="416051"/>
            <a:ext cx="88773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err="1" smtClean="0">
                <a:ln>
                  <a:noFill/>
                </a:ln>
                <a:solidFill>
                  <a:srgbClr val="000000"/>
                </a:solidFill>
                <a:effectLst/>
                <a:uLnTx/>
                <a:uFillTx/>
                <a:latin typeface="Arial"/>
                <a:ea typeface="+mn-ea"/>
                <a:cs typeface="+mn-cs"/>
              </a:rPr>
              <a:t>Pilotoidaan</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 kokonaispalvelu</a:t>
            </a:r>
            <a:r>
              <a:rPr kumimoji="0" lang="fi-FI" sz="1800" b="0" i="0" u="none" strike="noStrike" kern="1200" cap="none" spc="0" normalizeH="0" baseline="0" noProof="0" dirty="0">
                <a:ln>
                  <a:noFill/>
                </a:ln>
                <a:solidFill>
                  <a:srgbClr val="000000"/>
                </a:solidFill>
                <a:effectLst/>
                <a:uLnTx/>
                <a:uFillTx/>
                <a:latin typeface="Arial"/>
                <a:ea typeface="+mn-ea"/>
                <a:cs typeface="+mn-cs"/>
              </a:rPr>
              <a:t>, jossa yksi palveluntuottaja tai palveluntuottajien yhteenliittymä vastaa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osatyökykyisen asiakkaan </a:t>
            </a:r>
            <a:r>
              <a:rPr kumimoji="0" lang="fi-FI" sz="1800" b="0" i="0" u="none" strike="noStrike" kern="1200" cap="none" spc="0" normalizeH="0" baseline="0" noProof="0" dirty="0">
                <a:ln>
                  <a:noFill/>
                </a:ln>
                <a:solidFill>
                  <a:srgbClr val="000000"/>
                </a:solidFill>
                <a:effectLst/>
                <a:uLnTx/>
                <a:uFillTx/>
                <a:latin typeface="Arial"/>
                <a:ea typeface="+mn-ea"/>
                <a:cs typeface="+mn-cs"/>
              </a:rPr>
              <a:t>palvelutarpeiden tunnistamisesta sekä työnantaja- ja järjestöyhteistyöstä.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Palvelu toteutetaan </a:t>
            </a:r>
            <a:r>
              <a:rPr kumimoji="0" lang="fi-FI" sz="1800" b="0" i="0" u="none" strike="noStrike" kern="1200" cap="none" spc="0" normalizeH="0" baseline="0" noProof="0" dirty="0">
                <a:ln>
                  <a:noFill/>
                </a:ln>
                <a:solidFill>
                  <a:srgbClr val="000000"/>
                </a:solidFill>
                <a:effectLst/>
                <a:uLnTx/>
                <a:uFillTx/>
                <a:latin typeface="Arial"/>
                <a:ea typeface="+mn-ea"/>
                <a:cs typeface="+mn-cs"/>
              </a:rPr>
              <a:t>yhteistyössä järjestöjen kanssa.</a:t>
            </a:r>
            <a:endParaRPr kumimoji="0" lang="fi-FI" sz="18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7" name="Tekstiruutu 16"/>
          <p:cNvSpPr txBox="1"/>
          <p:nvPr/>
        </p:nvSpPr>
        <p:spPr>
          <a:xfrm>
            <a:off x="1993900" y="2006174"/>
            <a:ext cx="88773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smtClean="0">
                <a:ln>
                  <a:noFill/>
                </a:ln>
                <a:solidFill>
                  <a:srgbClr val="000000"/>
                </a:solidFill>
                <a:effectLst/>
                <a:uLnTx/>
                <a:uFillTx/>
                <a:latin typeface="Arial"/>
                <a:ea typeface="+mn-ea"/>
                <a:cs typeface="+mn-cs"/>
              </a:rPr>
              <a:t>Testataan palvelua, </a:t>
            </a:r>
            <a:r>
              <a:rPr kumimoji="0" lang="fi-FI" sz="1800" b="0" i="0" u="none" strike="noStrike" kern="1200" cap="none" spc="0" normalizeH="0" baseline="0" noProof="0" dirty="0">
                <a:ln>
                  <a:noFill/>
                </a:ln>
                <a:solidFill>
                  <a:srgbClr val="000000"/>
                </a:solidFill>
                <a:effectLst/>
                <a:uLnTx/>
                <a:uFillTx/>
                <a:latin typeface="Arial"/>
                <a:ea typeface="+mn-ea"/>
                <a:cs typeface="+mn-cs"/>
              </a:rPr>
              <a:t>jolla tunnistetaan yksilölliseen työkykyyn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liittyvät tekijät sekä jäljellä oleva työkyky. Tuotetaan työnantajille räätälöity palvelukokonaisuus osatyökykyisten </a:t>
            </a:r>
            <a:r>
              <a:rPr kumimoji="0" lang="fi-FI" sz="1800" b="0" i="0" u="none" strike="noStrike" kern="1200" cap="none" spc="0" normalizeH="0" baseline="0" noProof="0" dirty="0">
                <a:ln>
                  <a:noFill/>
                </a:ln>
                <a:solidFill>
                  <a:srgbClr val="000000"/>
                </a:solidFill>
                <a:effectLst/>
                <a:uLnTx/>
                <a:uFillTx/>
                <a:latin typeface="Arial"/>
                <a:ea typeface="+mn-ea"/>
                <a:cs typeface="+mn-cs"/>
              </a:rPr>
              <a:t>työllistämisen tukemiseksi työvoimapula-alueille. </a:t>
            </a:r>
          </a:p>
        </p:txBody>
      </p:sp>
      <p:sp>
        <p:nvSpPr>
          <p:cNvPr id="18" name="Tekstiruutu 17"/>
          <p:cNvSpPr txBox="1"/>
          <p:nvPr/>
        </p:nvSpPr>
        <p:spPr>
          <a:xfrm>
            <a:off x="1993900" y="3315397"/>
            <a:ext cx="8877300"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err="1" smtClean="0">
                <a:ln>
                  <a:noFill/>
                </a:ln>
                <a:solidFill>
                  <a:srgbClr val="000000"/>
                </a:solidFill>
                <a:effectLst/>
                <a:uLnTx/>
                <a:uFillTx/>
                <a:latin typeface="Arial"/>
                <a:ea typeface="+mn-ea"/>
                <a:cs typeface="+mn-cs"/>
              </a:rPr>
              <a:t>Pilotoidaan</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 työkykykoordinaattorin hyödyntämistä alkupalveluissa sekä koulutetaan henkilöstöä osatyökykyisten tunnistamiseksi. Parannetaan yritysyhteistyötä vahvistamalla paikallista verkostotyötä sekä lisäämällä työnantajien tietoa osatyökykyisten palveluista ja palkkatuen sekä työolosuhteiden järjestelytuen käytöstä.</a:t>
            </a:r>
          </a:p>
        </p:txBody>
      </p:sp>
      <p:sp>
        <p:nvSpPr>
          <p:cNvPr id="19" name="Tekstiruutu 18"/>
          <p:cNvSpPr txBox="1"/>
          <p:nvPr/>
        </p:nvSpPr>
        <p:spPr>
          <a:xfrm>
            <a:off x="1993900" y="5094898"/>
            <a:ext cx="88773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smtClean="0">
                <a:ln>
                  <a:noFill/>
                </a:ln>
                <a:solidFill>
                  <a:srgbClr val="000000"/>
                </a:solidFill>
                <a:effectLst/>
                <a:uLnTx/>
                <a:uFillTx/>
                <a:latin typeface="Arial"/>
                <a:ea typeface="+mn-ea"/>
                <a:cs typeface="+mn-cs"/>
              </a:rPr>
              <a:t>Otetaan käyttöön osatyökykyisten tunnistamisen ”työkykypistemäärä” -työkalu. Parannetaan työnantajien mahdollisuuksia työllistää osatyökykyisiä työnhakijoita mm. valmentamalla työnantajia sekä työpaikkaohjaajakoulutuksella.</a:t>
            </a:r>
          </a:p>
        </p:txBody>
      </p:sp>
    </p:spTree>
    <p:extLst>
      <p:ext uri="{BB962C8B-B14F-4D97-AF65-F5344CB8AC3E}">
        <p14:creationId xmlns:p14="http://schemas.microsoft.com/office/powerpoint/2010/main" val="4148188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1B5C75AB-37F2-194C-B2B6-38235384CF06}" type="slidenum">
              <a:rPr lang="fi-FI" smtClean="0"/>
              <a:pPr/>
              <a:t>8</a:t>
            </a:fld>
            <a:endParaRPr lang="fi-FI"/>
          </a:p>
        </p:txBody>
      </p:sp>
      <p:sp>
        <p:nvSpPr>
          <p:cNvPr id="3" name="Päivämäärän paikkamerkki 2"/>
          <p:cNvSpPr>
            <a:spLocks noGrp="1"/>
          </p:cNvSpPr>
          <p:nvPr>
            <p:ph type="dt" sz="half" idx="10"/>
          </p:nvPr>
        </p:nvSpPr>
        <p:spPr/>
        <p:txBody>
          <a:bodyPr/>
          <a:lstStyle/>
          <a:p>
            <a:fld id="{585218D1-828F-624F-B233-BF7AD71CC7E8}" type="datetime1">
              <a:rPr lang="fi-FI" smtClean="0"/>
              <a:pPr/>
              <a:t>20.5.2021</a:t>
            </a:fld>
            <a:endParaRPr lang="fi-FI"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8" name="Tekstiruutu 6"/>
          <p:cNvSpPr txBox="1"/>
          <p:nvPr/>
        </p:nvSpPr>
        <p:spPr>
          <a:xfrm>
            <a:off x="629288" y="632608"/>
            <a:ext cx="2120900" cy="369332"/>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Häme</a:t>
            </a:r>
          </a:p>
        </p:txBody>
      </p:sp>
      <p:sp>
        <p:nvSpPr>
          <p:cNvPr id="9" name="Tekstiruutu 7"/>
          <p:cNvSpPr txBox="1"/>
          <p:nvPr/>
        </p:nvSpPr>
        <p:spPr>
          <a:xfrm>
            <a:off x="629288" y="2125921"/>
            <a:ext cx="2120900" cy="369332"/>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Pohjanmaa</a:t>
            </a:r>
          </a:p>
        </p:txBody>
      </p:sp>
      <p:sp>
        <p:nvSpPr>
          <p:cNvPr id="10" name="Tekstiruutu 8"/>
          <p:cNvSpPr txBox="1"/>
          <p:nvPr/>
        </p:nvSpPr>
        <p:spPr>
          <a:xfrm>
            <a:off x="616589" y="3634474"/>
            <a:ext cx="2120900" cy="646331"/>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Etelä-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Pohjanmaa</a:t>
            </a:r>
          </a:p>
        </p:txBody>
      </p:sp>
      <p:sp>
        <p:nvSpPr>
          <p:cNvPr id="11" name="Tekstiruutu 9"/>
          <p:cNvSpPr txBox="1"/>
          <p:nvPr/>
        </p:nvSpPr>
        <p:spPr>
          <a:xfrm>
            <a:off x="629288" y="5264947"/>
            <a:ext cx="2120900" cy="369332"/>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1" i="0" u="none" strike="noStrike" kern="1200" cap="none" spc="0" normalizeH="0" baseline="0" noProof="0" dirty="0" smtClean="0">
                <a:ln>
                  <a:noFill/>
                </a:ln>
                <a:solidFill>
                  <a:srgbClr val="000000"/>
                </a:solidFill>
                <a:effectLst/>
                <a:uLnTx/>
                <a:uFillTx/>
                <a:latin typeface="Arial"/>
                <a:ea typeface="+mn-ea"/>
                <a:cs typeface="+mn-cs"/>
              </a:rPr>
              <a:t>Uusimaa</a:t>
            </a:r>
          </a:p>
        </p:txBody>
      </p:sp>
      <p:cxnSp>
        <p:nvCxnSpPr>
          <p:cNvPr id="12" name="Suora yhdysviiva 11"/>
          <p:cNvCxnSpPr/>
          <p:nvPr/>
        </p:nvCxnSpPr>
        <p:spPr>
          <a:xfrm>
            <a:off x="1315088" y="1592871"/>
            <a:ext cx="9779000" cy="58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a:off x="1200788" y="3152296"/>
            <a:ext cx="9779000" cy="58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a:off x="1315088" y="4721809"/>
            <a:ext cx="9779000" cy="58277"/>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kstiruutu 15"/>
          <p:cNvSpPr txBox="1"/>
          <p:nvPr/>
        </p:nvSpPr>
        <p:spPr>
          <a:xfrm>
            <a:off x="2216788" y="238399"/>
            <a:ext cx="8877300" cy="120032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err="1" smtClean="0">
                <a:ln>
                  <a:noFill/>
                </a:ln>
                <a:solidFill>
                  <a:srgbClr val="000000"/>
                </a:solidFill>
                <a:effectLst/>
                <a:uLnTx/>
                <a:uFillTx/>
                <a:latin typeface="Arial"/>
                <a:ea typeface="+mn-ea"/>
                <a:cs typeface="+mn-cs"/>
              </a:rPr>
              <a:t>Pilotoidaan</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 ennaltaehkäiseviä palveluita yrityksille, joiden työntekijöillä on työkykyhaasteita. Työelämädiili –palvelussa rakennetaan </a:t>
            </a:r>
            <a:r>
              <a:rPr kumimoji="0" lang="fi-FI" sz="1800" b="0" i="0" u="none" strike="noStrike" kern="1200" cap="none" spc="0" normalizeH="0" baseline="0" noProof="0" dirty="0">
                <a:ln>
                  <a:noFill/>
                </a:ln>
                <a:solidFill>
                  <a:srgbClr val="000000"/>
                </a:solidFill>
                <a:effectLst/>
                <a:uLnTx/>
                <a:uFillTx/>
                <a:latin typeface="Arial"/>
                <a:ea typeface="+mn-ea"/>
                <a:cs typeface="+mn-cs"/>
              </a:rPr>
              <a:t>henkilöasiakkaiden tilanteen ratkaisemiseksi täsmällisiä ratkaisuja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työnantajayrityksissä. </a:t>
            </a:r>
            <a:r>
              <a:rPr kumimoji="0" lang="fi-FI" sz="1800" b="0" i="0" u="none" strike="noStrike" kern="1200" cap="none" spc="0" normalizeH="0" baseline="0" noProof="0" dirty="0" err="1" smtClean="0">
                <a:ln>
                  <a:noFill/>
                </a:ln>
                <a:solidFill>
                  <a:srgbClr val="000000"/>
                </a:solidFill>
                <a:effectLst/>
                <a:uLnTx/>
                <a:uFillTx/>
                <a:latin typeface="Arial"/>
                <a:ea typeface="+mn-ea"/>
                <a:cs typeface="+mn-cs"/>
              </a:rPr>
              <a:t>Työkykyrekryssä</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 tarjotaan liiketoimintakonsultointina apua </a:t>
            </a:r>
            <a:r>
              <a:rPr kumimoji="0" lang="fi-FI" sz="1800" b="0" i="0" u="none" strike="noStrike" kern="1200" cap="none" spc="0" normalizeH="0" baseline="0" noProof="0" dirty="0">
                <a:ln>
                  <a:noFill/>
                </a:ln>
                <a:solidFill>
                  <a:srgbClr val="000000"/>
                </a:solidFill>
                <a:effectLst/>
                <a:uLnTx/>
                <a:uFillTx/>
                <a:latin typeface="Arial"/>
                <a:ea typeface="+mn-ea"/>
                <a:cs typeface="+mn-cs"/>
              </a:rPr>
              <a:t>ja tukea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 </a:t>
            </a:r>
            <a:r>
              <a:rPr kumimoji="0" lang="fi-FI" sz="1800" b="0" i="0" u="none" strike="noStrike" kern="1200" cap="none" spc="0" normalizeH="0" baseline="0" noProof="0" dirty="0">
                <a:ln>
                  <a:noFill/>
                </a:ln>
                <a:solidFill>
                  <a:srgbClr val="000000"/>
                </a:solidFill>
                <a:effectLst/>
                <a:uLnTx/>
                <a:uFillTx/>
                <a:latin typeface="Arial"/>
                <a:ea typeface="+mn-ea"/>
                <a:cs typeface="+mn-cs"/>
              </a:rPr>
              <a:t>yrityksille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henkilöstönjohtamiseen. </a:t>
            </a:r>
          </a:p>
        </p:txBody>
      </p:sp>
      <p:sp>
        <p:nvSpPr>
          <p:cNvPr id="16" name="Tekstiruutu 16"/>
          <p:cNvSpPr txBox="1"/>
          <p:nvPr/>
        </p:nvSpPr>
        <p:spPr>
          <a:xfrm>
            <a:off x="2216788" y="1813282"/>
            <a:ext cx="8877300" cy="120032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smtClean="0">
                <a:ln>
                  <a:noFill/>
                </a:ln>
                <a:solidFill>
                  <a:srgbClr val="000000"/>
                </a:solidFill>
                <a:effectLst/>
                <a:uLnTx/>
                <a:uFillTx/>
                <a:latin typeface="Arial"/>
                <a:ea typeface="+mn-ea"/>
                <a:cs typeface="+mn-cs"/>
              </a:rPr>
              <a:t>Kehitetään palveluprosessia räätälöimällä </a:t>
            </a:r>
            <a:r>
              <a:rPr kumimoji="0" lang="fi-FI" sz="1800" b="0" i="0" u="none" strike="noStrike" kern="1200" cap="none" spc="0" normalizeH="0" baseline="0" noProof="0" dirty="0">
                <a:ln>
                  <a:noFill/>
                </a:ln>
                <a:solidFill>
                  <a:srgbClr val="000000"/>
                </a:solidFill>
                <a:effectLst/>
                <a:uLnTx/>
                <a:uFillTx/>
                <a:latin typeface="Arial"/>
                <a:ea typeface="+mn-ea"/>
                <a:cs typeface="+mn-cs"/>
              </a:rPr>
              <a:t>työhönvalmennus työnhakijalle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ja työnantajalle</a:t>
            </a:r>
            <a:r>
              <a:rPr kumimoji="0" lang="fi-FI" sz="1800" b="0" i="0" u="none" strike="noStrike" kern="1200" cap="none" spc="0" normalizeH="0" baseline="0" noProof="0" dirty="0">
                <a:ln>
                  <a:noFill/>
                </a:ln>
                <a:solidFill>
                  <a:srgbClr val="000000"/>
                </a:solidFill>
                <a:effectLst/>
                <a:uLnTx/>
                <a:uFillTx/>
                <a:latin typeface="Arial"/>
                <a:ea typeface="+mn-ea"/>
                <a:cs typeface="+mn-cs"/>
              </a:rPr>
              <a:t>.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Kartoitetaan ja muotoillaan yritysten työtehtäviä sekä tarjotaan henkilökohtaista tukea </a:t>
            </a:r>
            <a:r>
              <a:rPr kumimoji="0" lang="fi-FI" sz="1800" b="0" i="0" u="none" strike="noStrike" kern="1200" cap="none" spc="0" normalizeH="0" baseline="0" noProof="0" dirty="0">
                <a:ln>
                  <a:noFill/>
                </a:ln>
                <a:solidFill>
                  <a:srgbClr val="000000"/>
                </a:solidFill>
                <a:effectLst/>
                <a:uLnTx/>
                <a:uFillTx/>
                <a:latin typeface="Arial"/>
                <a:ea typeface="+mn-ea"/>
                <a:cs typeface="+mn-cs"/>
              </a:rPr>
              <a:t>ja </a:t>
            </a:r>
            <a:r>
              <a:rPr kumimoji="0" lang="fi-FI" sz="1800" b="0" i="0" u="none" strike="noStrike" kern="1200" cap="none" spc="0" normalizeH="0" baseline="0" noProof="0" dirty="0" smtClean="0">
                <a:ln>
                  <a:noFill/>
                </a:ln>
                <a:solidFill>
                  <a:srgbClr val="000000"/>
                </a:solidFill>
                <a:effectLst/>
                <a:uLnTx/>
                <a:uFillTx/>
                <a:latin typeface="Arial"/>
                <a:ea typeface="+mn-ea"/>
                <a:cs typeface="+mn-cs"/>
              </a:rPr>
              <a:t>ohjausta työnantajille </a:t>
            </a:r>
            <a:r>
              <a:rPr kumimoji="0" lang="fi-FI" sz="1800" b="0" i="0" u="none" strike="noStrike" kern="1200" cap="none" spc="0" normalizeH="0" baseline="0" noProof="0" dirty="0">
                <a:ln>
                  <a:noFill/>
                </a:ln>
                <a:solidFill>
                  <a:srgbClr val="000000"/>
                </a:solidFill>
                <a:effectLst/>
                <a:uLnTx/>
                <a:uFillTx/>
                <a:latin typeface="Arial"/>
                <a:ea typeface="+mn-ea"/>
                <a:cs typeface="+mn-cs"/>
              </a:rPr>
              <a:t>osatyökykyisten työllistämiseen sekä työn mukauttamiseen</a:t>
            </a:r>
            <a:endParaRPr kumimoji="0" lang="fi-FI" sz="18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7" name="Tekstiruutu 17"/>
          <p:cNvSpPr txBox="1"/>
          <p:nvPr/>
        </p:nvSpPr>
        <p:spPr>
          <a:xfrm>
            <a:off x="2216788" y="3470648"/>
            <a:ext cx="8877300" cy="923330"/>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fi-FI" dirty="0">
                <a:solidFill>
                  <a:srgbClr val="000000"/>
                </a:solidFill>
              </a:rPr>
              <a:t>Muodostetaan alueelliset työkykypalvelut. Lisätään osatyökykyisen asiakkaan osaamisen tunnistamiseen ja osaamisen vahvistamiseen liittyvää osaamista ja </a:t>
            </a:r>
            <a:r>
              <a:rPr lang="fi-FI" dirty="0" smtClean="0">
                <a:solidFill>
                  <a:srgbClr val="000000"/>
                </a:solidFill>
              </a:rPr>
              <a:t>palveluita sekä kehitetään yritysyhteistyötä.</a:t>
            </a:r>
            <a:endParaRPr kumimoji="0" lang="fi-FI" sz="18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8" name="Tekstiruutu 18"/>
          <p:cNvSpPr txBox="1"/>
          <p:nvPr/>
        </p:nvSpPr>
        <p:spPr>
          <a:xfrm>
            <a:off x="2216788" y="4851015"/>
            <a:ext cx="8877300" cy="120032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fi-FI" dirty="0" smtClean="0">
                <a:solidFill>
                  <a:srgbClr val="000000"/>
                </a:solidFill>
              </a:rPr>
              <a:t>Kehitetään työkalut </a:t>
            </a:r>
            <a:r>
              <a:rPr lang="fi-FI" dirty="0">
                <a:solidFill>
                  <a:srgbClr val="000000"/>
                </a:solidFill>
              </a:rPr>
              <a:t>osatyökykyisten tunnistamiseen (esim. </a:t>
            </a:r>
            <a:r>
              <a:rPr lang="fi-FI" dirty="0" err="1">
                <a:solidFill>
                  <a:srgbClr val="000000"/>
                </a:solidFill>
              </a:rPr>
              <a:t>hlöstön</a:t>
            </a:r>
            <a:r>
              <a:rPr lang="fi-FI" dirty="0">
                <a:solidFill>
                  <a:srgbClr val="000000"/>
                </a:solidFill>
              </a:rPr>
              <a:t> perehdytyspaketti osatyökykyisten </a:t>
            </a:r>
            <a:r>
              <a:rPr lang="fi-FI" dirty="0" smtClean="0">
                <a:solidFill>
                  <a:srgbClr val="000000"/>
                </a:solidFill>
              </a:rPr>
              <a:t>kohtaamiseen), rakennetaan työnantajille </a:t>
            </a:r>
            <a:r>
              <a:rPr lang="fi-FI" dirty="0">
                <a:solidFill>
                  <a:srgbClr val="000000"/>
                </a:solidFill>
              </a:rPr>
              <a:t>suunnatut sähköiset </a:t>
            </a:r>
            <a:r>
              <a:rPr lang="fi-FI" dirty="0" smtClean="0">
                <a:solidFill>
                  <a:srgbClr val="000000"/>
                </a:solidFill>
              </a:rPr>
              <a:t>palvelupaketit. Toteutetaan monipuolista järjestöyhteistyötä, </a:t>
            </a:r>
            <a:r>
              <a:rPr lang="fi-FI" dirty="0">
                <a:solidFill>
                  <a:srgbClr val="000000"/>
                </a:solidFill>
              </a:rPr>
              <a:t>jolla parannetaan osatyökykyisten parempaa </a:t>
            </a:r>
            <a:r>
              <a:rPr lang="fi-FI" dirty="0" smtClean="0">
                <a:solidFill>
                  <a:srgbClr val="000000"/>
                </a:solidFill>
              </a:rPr>
              <a:t>tunnistamista.</a:t>
            </a:r>
            <a:endParaRPr kumimoji="0" lang="fi-FI" sz="1800" b="0" i="0" u="none" strike="noStrike" kern="1200" cap="none" spc="0" normalizeH="0" baseline="0" noProof="0" dirty="0" smtClean="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87116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p:txBody>
          <a:bodyPr/>
          <a:lstStyle/>
          <a:p>
            <a:r>
              <a:rPr lang="fi-FI" dirty="0" smtClean="0"/>
              <a:t>Hankinnoilla työllistämisen vauhditusohjelma</a:t>
            </a:r>
            <a:endParaRPr lang="fi-FI" dirty="0"/>
          </a:p>
        </p:txBody>
      </p:sp>
    </p:spTree>
    <p:extLst>
      <p:ext uri="{BB962C8B-B14F-4D97-AF65-F5344CB8AC3E}">
        <p14:creationId xmlns:p14="http://schemas.microsoft.com/office/powerpoint/2010/main" val="203745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_DB01_laaja__FI_V____RGB">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thm15="http://schemas.microsoft.com/office/thememl/2012/main" name="Esitys7" id="{4D073639-8A84-48D4-A22E-A176DDA90A5D}" vid="{27D92552-6422-45AE-9987-C5E8E988CE4C}"/>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1345</Words>
  <Application>Microsoft Office PowerPoint</Application>
  <PresentationFormat>Laajakuva</PresentationFormat>
  <Paragraphs>190</Paragraphs>
  <Slides>22</Slides>
  <Notes>0</Notes>
  <HiddenSlides>0</HiddenSlides>
  <MMClips>0</MMClips>
  <ScaleCrop>false</ScaleCrop>
  <HeadingPairs>
    <vt:vector size="6" baseType="variant">
      <vt:variant>
        <vt:lpstr>Käytetyt fontit</vt:lpstr>
      </vt:variant>
      <vt:variant>
        <vt:i4>5</vt:i4>
      </vt:variant>
      <vt:variant>
        <vt:lpstr>Teema</vt:lpstr>
      </vt:variant>
      <vt:variant>
        <vt:i4>3</vt:i4>
      </vt:variant>
      <vt:variant>
        <vt:lpstr>Dian otsikot</vt:lpstr>
      </vt:variant>
      <vt:variant>
        <vt:i4>22</vt:i4>
      </vt:variant>
    </vt:vector>
  </HeadingPairs>
  <TitlesOfParts>
    <vt:vector size="30" baseType="lpstr">
      <vt:lpstr>Arial</vt:lpstr>
      <vt:lpstr>Calibri</vt:lpstr>
      <vt:lpstr>Calibri Light</vt:lpstr>
      <vt:lpstr>RePublic Std</vt:lpstr>
      <vt:lpstr>Times New Roman</vt:lpstr>
      <vt:lpstr>TEM_DB01_laaja__FI_V____RGB</vt:lpstr>
      <vt:lpstr>Mukautettu suunnittelumalli</vt:lpstr>
      <vt:lpstr>1_Office-teema</vt:lpstr>
      <vt:lpstr>Työllisyyden hoidon uusimmat tuulet</vt:lpstr>
      <vt:lpstr>PowerPoint-esitys</vt:lpstr>
      <vt:lpstr>Työkykyohjelma (TEM)</vt:lpstr>
      <vt:lpstr>TE-palvelupilotit</vt:lpstr>
      <vt:lpstr>TE-palveluiden uudelleenmuotoilu</vt:lpstr>
      <vt:lpstr>TE-palvelupilotit</vt:lpstr>
      <vt:lpstr>PowerPoint-esitys</vt:lpstr>
      <vt:lpstr>PowerPoint-esitys</vt:lpstr>
      <vt:lpstr>PowerPoint-esitys</vt:lpstr>
      <vt:lpstr>Hankinnoilla työllistämisen vauhdittaminen</vt:lpstr>
      <vt:lpstr>Hankinnoilla työllistämisen vauhditusohjelman hankkeista</vt:lpstr>
      <vt:lpstr>PowerPoint-esitys</vt:lpstr>
      <vt:lpstr>Yhteiskunnallisten yritysten strategia</vt:lpstr>
      <vt:lpstr>Mikä yhteiskunnallinen yritys on?</vt:lpstr>
      <vt:lpstr>Strategian keskeiset painopisteet</vt:lpstr>
      <vt:lpstr>Osaamiskeskus</vt:lpstr>
      <vt:lpstr>PowerPoint-esitys</vt:lpstr>
      <vt:lpstr>”Välittäjä Oy”</vt:lpstr>
      <vt:lpstr>”Välittäjä Oy:n” kaksi puolta</vt:lpstr>
      <vt:lpstr>PowerPoint-esitys</vt:lpstr>
      <vt:lpstr>Käynnistämisprojektin tehtäväkokonaisuudet</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Jenni Wessman</dc:creator>
  <cp:lastModifiedBy>Tikkala Anu</cp:lastModifiedBy>
  <cp:revision>129</cp:revision>
  <dcterms:created xsi:type="dcterms:W3CDTF">2020-12-30T10:32:34Z</dcterms:created>
  <dcterms:modified xsi:type="dcterms:W3CDTF">2021-05-20T05:42:56Z</dcterms:modified>
</cp:coreProperties>
</file>